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drawings/drawing4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55" r:id="rId2"/>
    <p:sldId id="559" r:id="rId3"/>
    <p:sldId id="558" r:id="rId4"/>
    <p:sldId id="522" r:id="rId5"/>
    <p:sldId id="511" r:id="rId6"/>
    <p:sldId id="556" r:id="rId7"/>
    <p:sldId id="520" r:id="rId8"/>
    <p:sldId id="498" r:id="rId9"/>
    <p:sldId id="540" r:id="rId10"/>
    <p:sldId id="550" r:id="rId11"/>
    <p:sldId id="502" r:id="rId12"/>
    <p:sldId id="505" r:id="rId13"/>
    <p:sldId id="557" r:id="rId14"/>
    <p:sldId id="501" r:id="rId15"/>
    <p:sldId id="535" r:id="rId16"/>
    <p:sldId id="533" r:id="rId17"/>
    <p:sldId id="531" r:id="rId18"/>
    <p:sldId id="561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996"/>
    <a:srgbClr val="136DEE"/>
    <a:srgbClr val="512BB6"/>
    <a:srgbClr val="0E8382"/>
    <a:srgbClr val="69B605"/>
    <a:srgbClr val="EF7913"/>
    <a:srgbClr val="16181E"/>
    <a:srgbClr val="AD2835"/>
    <a:srgbClr val="D53240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86380" autoAdjust="0"/>
  </p:normalViewPr>
  <p:slideViewPr>
    <p:cSldViewPr>
      <p:cViewPr varScale="1">
        <p:scale>
          <a:sx n="126" d="100"/>
          <a:sy n="126" d="100"/>
        </p:scale>
        <p:origin x="8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Relationship Id="rId2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3.xlsx"/><Relationship Id="rId3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4.xlsx"/><Relationship Id="rId3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Worksheet5.xlsx"/><Relationship Id="rId3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Relationship Id="rId2" Type="http://schemas.openxmlformats.org/officeDocument/2006/relationships/chartUserShapes" Target="../drawings/drawing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35853943367211"/>
          <c:y val="0.219717718958114"/>
          <c:w val="0.923410223501798"/>
          <c:h val="0.69785786036895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39996"/>
            </a:solidFill>
            <a:ln w="19050" cmpd="sng">
              <a:noFill/>
            </a:ln>
          </c:spPr>
          <c:cat>
            <c:strRef>
              <c:f>Sheet1!$A$2:$A$17</c:f>
              <c:strCache>
                <c:ptCount val="16"/>
                <c:pt idx="0">
                  <c:v>RG</c:v>
                </c:pt>
                <c:pt idx="1">
                  <c:v>DP</c:v>
                </c:pt>
                <c:pt idx="2">
                  <c:v>FP</c:v>
                </c:pt>
                <c:pt idx="3">
                  <c:v>GH</c:v>
                </c:pt>
                <c:pt idx="4">
                  <c:v>JK</c:v>
                </c:pt>
                <c:pt idx="5">
                  <c:v>LZ</c:v>
                </c:pt>
                <c:pt idx="6">
                  <c:v>XC</c:v>
                </c:pt>
                <c:pt idx="7">
                  <c:v>VB</c:v>
                </c:pt>
                <c:pt idx="8">
                  <c:v>NM</c:v>
                </c:pt>
                <c:pt idx="9">
                  <c:v>QW</c:v>
                </c:pt>
                <c:pt idx="10">
                  <c:v>RG</c:v>
                </c:pt>
                <c:pt idx="11">
                  <c:v>DP</c:v>
                </c:pt>
                <c:pt idx="12">
                  <c:v>FP</c:v>
                </c:pt>
                <c:pt idx="13">
                  <c:v>GH</c:v>
                </c:pt>
                <c:pt idx="14">
                  <c:v>JK</c:v>
                </c:pt>
                <c:pt idx="15">
                  <c:v>LZ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  <c:pt idx="5">
                  <c:v>7.6</c:v>
                </c:pt>
                <c:pt idx="6">
                  <c:v>2.2</c:v>
                </c:pt>
                <c:pt idx="7">
                  <c:v>7.0</c:v>
                </c:pt>
                <c:pt idx="8">
                  <c:v>16.0</c:v>
                </c:pt>
                <c:pt idx="9">
                  <c:v>15.0</c:v>
                </c:pt>
                <c:pt idx="10">
                  <c:v>3.11999999999996</c:v>
                </c:pt>
                <c:pt idx="11">
                  <c:v>32.0</c:v>
                </c:pt>
                <c:pt idx="12">
                  <c:v>32.0</c:v>
                </c:pt>
                <c:pt idx="13">
                  <c:v>28.0</c:v>
                </c:pt>
                <c:pt idx="14">
                  <c:v>26.6666666666667</c:v>
                </c:pt>
                <c:pt idx="15">
                  <c:v>24.6666666666667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36DEE"/>
            </a:solidFill>
            <a:ln w="12700" cmpd="sng">
              <a:noFill/>
            </a:ln>
          </c:spPr>
          <c:cat>
            <c:strRef>
              <c:f>Sheet1!$A$2:$A$17</c:f>
              <c:strCache>
                <c:ptCount val="16"/>
                <c:pt idx="0">
                  <c:v>RG</c:v>
                </c:pt>
                <c:pt idx="1">
                  <c:v>DP</c:v>
                </c:pt>
                <c:pt idx="2">
                  <c:v>FP</c:v>
                </c:pt>
                <c:pt idx="3">
                  <c:v>GH</c:v>
                </c:pt>
                <c:pt idx="4">
                  <c:v>JK</c:v>
                </c:pt>
                <c:pt idx="5">
                  <c:v>LZ</c:v>
                </c:pt>
                <c:pt idx="6">
                  <c:v>XC</c:v>
                </c:pt>
                <c:pt idx="7">
                  <c:v>VB</c:v>
                </c:pt>
                <c:pt idx="8">
                  <c:v>NM</c:v>
                </c:pt>
                <c:pt idx="9">
                  <c:v>QW</c:v>
                </c:pt>
                <c:pt idx="10">
                  <c:v>RG</c:v>
                </c:pt>
                <c:pt idx="11">
                  <c:v>DP</c:v>
                </c:pt>
                <c:pt idx="12">
                  <c:v>FP</c:v>
                </c:pt>
                <c:pt idx="13">
                  <c:v>GH</c:v>
                </c:pt>
                <c:pt idx="14">
                  <c:v>JK</c:v>
                </c:pt>
                <c:pt idx="15">
                  <c:v>LZ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  <c:pt idx="5">
                  <c:v>29.3</c:v>
                </c:pt>
                <c:pt idx="6">
                  <c:v>33.4</c:v>
                </c:pt>
                <c:pt idx="7">
                  <c:v>37.5</c:v>
                </c:pt>
                <c:pt idx="8">
                  <c:v>41.6</c:v>
                </c:pt>
                <c:pt idx="9">
                  <c:v>45.7</c:v>
                </c:pt>
                <c:pt idx="10">
                  <c:v>49.8</c:v>
                </c:pt>
                <c:pt idx="11">
                  <c:v>53.9</c:v>
                </c:pt>
                <c:pt idx="12">
                  <c:v>58.0</c:v>
                </c:pt>
                <c:pt idx="13">
                  <c:v>62.1</c:v>
                </c:pt>
                <c:pt idx="14">
                  <c:v>66.2</c:v>
                </c:pt>
                <c:pt idx="15">
                  <c:v>70.3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1696032"/>
        <c:axId val="351698080"/>
      </c:areaChart>
      <c:catAx>
        <c:axId val="3516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600">
                <a:solidFill>
                  <a:srgbClr val="7F7F7F"/>
                </a:solidFill>
              </a:defRPr>
            </a:pPr>
            <a:endParaRPr lang="en-US"/>
          </a:p>
        </c:txPr>
        <c:crossAx val="351698080"/>
        <c:crosses val="autoZero"/>
        <c:auto val="1"/>
        <c:lblAlgn val="ctr"/>
        <c:lblOffset val="100"/>
        <c:noMultiLvlLbl val="0"/>
      </c:catAx>
      <c:valAx>
        <c:axId val="3516980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en-US"/>
          </a:p>
        </c:txPr>
        <c:crossAx val="351696032"/>
        <c:crosses val="autoZero"/>
        <c:crossBetween val="midCat"/>
      </c:valAx>
      <c:spPr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100">
          <a:solidFill>
            <a:srgbClr val="17252F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55338821283703"/>
          <c:y val="0.145806098323752"/>
          <c:w val="0.843407301360057"/>
          <c:h val="0.692524599060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BB57A"/>
            </a:solidFill>
            <a:ln w="76200">
              <a:noFill/>
            </a:ln>
            <a:effectLst/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57150" cap="rnd" cmpd="sng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76200">
                <a:noFill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333280839895"/>
                  <c:y val="-0.063819340166699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  <a:latin typeface="Futura LT Book" pitchFamily="2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55338821283703"/>
          <c:y val="0.145806098323752"/>
          <c:w val="0.843407301360057"/>
          <c:h val="0.692524599060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BB57A"/>
            </a:solidFill>
            <a:ln w="76200">
              <a:noFill/>
            </a:ln>
            <a:effectLst/>
          </c:spPr>
          <c:dPt>
            <c:idx val="0"/>
            <c:bubble3D val="0"/>
            <c:spPr>
              <a:solidFill>
                <a:srgbClr val="136DEE"/>
              </a:solidFill>
              <a:ln w="57150" cap="rnd" cmpd="sng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76200">
                <a:noFill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333280839895"/>
                  <c:y val="-0.063819340166699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  <a:latin typeface="Futura LT Book" pitchFamily="2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6.0</c:v>
                </c:pt>
                <c:pt idx="1">
                  <c:v>4.0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55338821283703"/>
          <c:y val="0.145806098323752"/>
          <c:w val="0.843407301360057"/>
          <c:h val="0.692524599060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BB57A"/>
            </a:solidFill>
            <a:ln w="76200">
              <a:noFill/>
            </a:ln>
            <a:effectLst/>
          </c:spPr>
          <c:dPt>
            <c:idx val="0"/>
            <c:bubble3D val="0"/>
            <c:spPr>
              <a:solidFill>
                <a:srgbClr val="139996"/>
              </a:solidFill>
              <a:ln w="57150" cap="rnd" cmpd="sng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D9D9D9"/>
              </a:solidFill>
              <a:ln w="76200">
                <a:noFill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333280839895"/>
                  <c:y val="-0.063819340166699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  <a:latin typeface="Futura LT Book" pitchFamily="2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3.0</c:v>
                </c:pt>
                <c:pt idx="1">
                  <c:v>7.0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55338821283703"/>
          <c:y val="0.145806098323752"/>
          <c:w val="0.843407301360057"/>
          <c:h val="0.692524599060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BB57A"/>
            </a:solidFill>
            <a:ln w="76200">
              <a:noFill/>
            </a:ln>
            <a:effectLst/>
          </c:spPr>
          <c:dPt>
            <c:idx val="0"/>
            <c:bubble3D val="0"/>
            <c:spPr>
              <a:solidFill>
                <a:sysClr val="windowText" lastClr="000000">
                  <a:lumMod val="75000"/>
                  <a:lumOff val="25000"/>
                </a:sysClr>
              </a:solidFill>
              <a:ln w="57150" cap="rnd" cmpd="sng">
                <a:noFill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D9D9D9"/>
              </a:solidFill>
              <a:ln w="76200">
                <a:noFill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333280839895"/>
                  <c:y val="-0.063819340166699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  <a:latin typeface="Futura LT Book" pitchFamily="2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9.0</c:v>
                </c:pt>
                <c:pt idx="1">
                  <c:v>1.0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55338821283703"/>
          <c:y val="0.145806098323752"/>
          <c:w val="0.843407301360057"/>
          <c:h val="0.692524599060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BB57A"/>
            </a:solidFill>
            <a:ln w="76200">
              <a:noFill/>
            </a:ln>
            <a:effectLst/>
          </c:spPr>
          <c:dPt>
            <c:idx val="0"/>
            <c:bubble3D val="0"/>
            <c:spPr>
              <a:solidFill>
                <a:srgbClr val="139996"/>
              </a:solidFill>
              <a:ln w="7620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D3D3D3"/>
              </a:solidFill>
              <a:ln w="76200">
                <a:noFill/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333280839895"/>
                  <c:y val="-0.063819340166699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chemeClr val="bg1"/>
                    </a:solidFill>
                    <a:latin typeface="Futura LT Book" pitchFamily="2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55338821283703"/>
          <c:y val="0.145806098323752"/>
          <c:w val="0.843407301360057"/>
          <c:h val="0.6925245990606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D9E4EF"/>
            </a:solidFill>
            <a:ln w="76200">
              <a:noFill/>
            </a:ln>
            <a:effectLst/>
          </c:spPr>
          <c:explosion val="6"/>
          <c:dPt>
            <c:idx val="0"/>
            <c:bubble3D val="0"/>
            <c:spPr>
              <a:solidFill>
                <a:srgbClr val="139996"/>
              </a:solidFill>
              <a:ln w="7620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D3D3D3"/>
              </a:solidFill>
              <a:ln w="76200"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152919662216136"/>
                  <c:y val="0.1155193413032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230541946145621"/>
                  <c:y val="0.005775967065162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333280839895"/>
                  <c:y val="-0.06381934016669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solidFill>
                      <a:srgbClr val="404040"/>
                    </a:solidFill>
                    <a:latin typeface="Source Sans Pro"/>
                    <a:cs typeface="Source Sans Pro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674884901682371"/>
          <c:y val="0.289428339291673"/>
          <c:w val="0.932511509831763"/>
          <c:h val="0.5794431764918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39996"/>
            </a:solidFill>
            <a:ln w="19050" cmpd="sng"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 Light"/>
                    <a:cs typeface="Source Sans Pro Ligh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RG</c:v>
                </c:pt>
                <c:pt idx="1">
                  <c:v>DP</c:v>
                </c:pt>
                <c:pt idx="2">
                  <c:v>FP</c:v>
                </c:pt>
                <c:pt idx="3">
                  <c:v>GH</c:v>
                </c:pt>
                <c:pt idx="4">
                  <c:v>JK</c:v>
                </c:pt>
                <c:pt idx="5">
                  <c:v>LZ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  <c:pt idx="5">
                  <c:v>7.6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351796656"/>
        <c:axId val="351798704"/>
      </c:barChart>
      <c:catAx>
        <c:axId val="35179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800">
                <a:solidFill>
                  <a:srgbClr val="595959"/>
                </a:solidFill>
                <a:latin typeface="Alegreya Sans Light"/>
                <a:cs typeface="Alegreya Sans Light"/>
              </a:defRPr>
            </a:pPr>
            <a:endParaRPr lang="en-US"/>
          </a:p>
        </c:txPr>
        <c:crossAx val="351798704"/>
        <c:crosses val="autoZero"/>
        <c:auto val="1"/>
        <c:lblAlgn val="ctr"/>
        <c:lblOffset val="100"/>
        <c:noMultiLvlLbl val="0"/>
      </c:catAx>
      <c:valAx>
        <c:axId val="35179870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351796656"/>
        <c:crosses val="autoZero"/>
        <c:crossBetween val="between"/>
      </c:valAx>
      <c:spPr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100">
          <a:solidFill>
            <a:srgbClr val="17252F"/>
          </a:solidFill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07711903659101"/>
          <c:y val="0.0773809523809524"/>
          <c:w val="0.880670063300911"/>
          <c:h val="0.7826790401199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136DEE"/>
              </a:solidFill>
            </a:ln>
          </c:spPr>
          <c:marker>
            <c:symbol val="circle"/>
            <c:size val="6"/>
            <c:spPr>
              <a:solidFill>
                <a:schemeClr val="bg1">
                  <a:lumMod val="95000"/>
                </a:schemeClr>
              </a:solidFill>
              <a:ln w="22225">
                <a:solidFill>
                  <a:srgbClr val="136DEE"/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/>
                    <a:cs typeface="Source Sans Pro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3.5</c:v>
                </c:pt>
                <c:pt idx="3">
                  <c:v>3.0</c:v>
                </c:pt>
                <c:pt idx="4">
                  <c:v>2.0</c:v>
                </c:pt>
                <c:pt idx="5">
                  <c:v>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1952704"/>
        <c:axId val="351956528"/>
      </c:lineChart>
      <c:catAx>
        <c:axId val="351952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/>
                <a:cs typeface="Source Sans Pro Light"/>
              </a:defRPr>
            </a:pPr>
            <a:endParaRPr lang="en-US"/>
          </a:p>
        </c:txPr>
        <c:crossAx val="351956528"/>
        <c:crosses val="autoZero"/>
        <c:auto val="1"/>
        <c:lblAlgn val="ctr"/>
        <c:lblOffset val="100"/>
        <c:noMultiLvlLbl val="0"/>
      </c:catAx>
      <c:valAx>
        <c:axId val="351956528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351952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0.20833</cdr:x>
      <cdr:y>0.36533</cdr:y>
    </cdr:from>
    <cdr:to>
      <cdr:x>0.84833</cdr:x>
      <cdr:y>0.67123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81000" y="838200"/>
          <a:ext cx="1170433" cy="701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JM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72</a:t>
          </a:r>
          <a:r>
            <a:rPr lang="en-JM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%</a:t>
          </a:r>
          <a:endParaRPr lang="en-JM" sz="2000" dirty="0" smtClean="0">
            <a:solidFill>
              <a:schemeClr val="tx1">
                <a:lumMod val="75000"/>
                <a:lumOff val="25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endParaRPr lang="en-JM" sz="900" dirty="0" smtClean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endParaRPr lang="en-JM" sz="1000" dirty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0.20833</cdr:x>
      <cdr:y>0.36533</cdr:y>
    </cdr:from>
    <cdr:to>
      <cdr:x>0.84833</cdr:x>
      <cdr:y>0.67123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81000" y="838200"/>
          <a:ext cx="1170433" cy="701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JM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100M</a:t>
          </a:r>
          <a:endParaRPr lang="en-JM" sz="2000" dirty="0" smtClean="0">
            <a:solidFill>
              <a:schemeClr val="tx1">
                <a:lumMod val="75000"/>
                <a:lumOff val="25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r>
            <a:rPr lang="en-JM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/>
              <a:cs typeface="Source Sans Pro Light"/>
            </a:rPr>
            <a:t>People</a:t>
          </a:r>
        </a:p>
        <a:p xmlns:a="http://schemas.openxmlformats.org/drawingml/2006/main">
          <a:pPr algn="ctr"/>
          <a:endParaRPr lang="en-JM" sz="1000" dirty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0.20833</cdr:x>
      <cdr:y>0.36533</cdr:y>
    </cdr:from>
    <cdr:to>
      <cdr:x>0.84833</cdr:x>
      <cdr:y>0.67123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81000" y="838200"/>
          <a:ext cx="1170433" cy="701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JM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12,000</a:t>
          </a:r>
          <a:endParaRPr lang="en-JM" sz="2000" dirty="0" smtClean="0">
            <a:solidFill>
              <a:schemeClr val="tx1">
                <a:lumMod val="75000"/>
                <a:lumOff val="25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endParaRPr lang="en-JM" sz="900" dirty="0" smtClean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endParaRPr lang="en-JM" sz="1000" dirty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0.20833</cdr:x>
      <cdr:y>0.36533</cdr:y>
    </cdr:from>
    <cdr:to>
      <cdr:x>0.84833</cdr:x>
      <cdr:y>0.67123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81000" y="838200"/>
          <a:ext cx="1170433" cy="701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JM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100</a:t>
          </a:r>
          <a:r>
            <a:rPr lang="en-JM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%</a:t>
          </a:r>
          <a:endParaRPr lang="en-JM" sz="2000" dirty="0" smtClean="0">
            <a:solidFill>
              <a:schemeClr val="tx1">
                <a:lumMod val="75000"/>
                <a:lumOff val="25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r>
            <a:rPr lang="en-JM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/>
              <a:cs typeface="Source Sans Pro Light"/>
            </a:rPr>
            <a:t>Survival</a:t>
          </a:r>
        </a:p>
        <a:p xmlns:a="http://schemas.openxmlformats.org/drawingml/2006/main">
          <a:pPr algn="ctr"/>
          <a:endParaRPr lang="en-JM" sz="1000" dirty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0.19922</cdr:x>
      <cdr:y>0.27789</cdr:y>
    </cdr:from>
    <cdr:to>
      <cdr:x>0.83922</cdr:x>
      <cdr:y>0.68331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04801" y="533400"/>
          <a:ext cx="979183" cy="7781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JM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82</a:t>
          </a:r>
          <a:r>
            <a:rPr lang="en-JM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rPr>
            <a:t>%</a:t>
          </a:r>
          <a:endParaRPr lang="en-JM" sz="2800" dirty="0" smtClean="0">
            <a:solidFill>
              <a:schemeClr val="tx1">
                <a:lumMod val="75000"/>
                <a:lumOff val="25000"/>
              </a:schemeClr>
            </a:solidFill>
            <a:latin typeface="Source Sans Pro Light"/>
            <a:cs typeface="Source Sans Pro Light"/>
          </a:endParaRPr>
        </a:p>
        <a:p xmlns:a="http://schemas.openxmlformats.org/drawingml/2006/main">
          <a:pPr algn="ctr"/>
          <a:r>
            <a:rPr lang="en-JM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/>
              <a:cs typeface="Source Sans Pro Light"/>
            </a:rPr>
            <a:t>Male</a:t>
          </a:r>
        </a:p>
        <a:p xmlns:a="http://schemas.openxmlformats.org/drawingml/2006/main">
          <a:pPr algn="ctr"/>
          <a:endParaRPr lang="en-JM" sz="1100" dirty="0">
            <a:solidFill>
              <a:schemeClr val="tx1">
                <a:lumMod val="50000"/>
                <a:lumOff val="50000"/>
              </a:schemeClr>
            </a:solidFill>
            <a:latin typeface="Source Sans Pro Light"/>
            <a:cs typeface="Source Sans Pro Light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ource Sans Pro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Source Sans Pro Light"/>
              </a:rPr>
              <a:t>8/17/17</a:t>
            </a:fld>
            <a:endParaRPr lang="en-US" dirty="0">
              <a:latin typeface="Source Sans Pro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ource Sans Pro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Source Sans Pro Light"/>
              </a:rPr>
              <a:t>‹#›</a:t>
            </a:fld>
            <a:endParaRPr lang="en-US" dirty="0"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 Light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 Light"/>
              </a:defRPr>
            </a:lvl1pPr>
          </a:lstStyle>
          <a:p>
            <a:fld id="{7D7D0FC4-79A4-4CD6-9D21-6D2AFDDF42EC}" type="datetimeFigureOut">
              <a:rPr lang="en-JM" smtClean="0"/>
              <a:pPr/>
              <a:t>17/08/2017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 Light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 Light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ource Sans Pro Ligh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Sans Pro Ligh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Sans Pro Ligh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Sans Pro Ligh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Sans Pro Ligh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</a:t>
            </a:r>
            <a:r>
              <a:rPr lang="en-US" baseline="0" dirty="0" smtClean="0"/>
              <a:t>e Page Template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48831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Page Template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0500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will crop your image to a circle automatically.  Right click one of the images and choose Change Picture… from the menu.  For best results your image should be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3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550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change graphs, right-click</a:t>
            </a:r>
            <a:r>
              <a:rPr lang="en-US" baseline="0" dirty="0" smtClean="0"/>
              <a:t> and choose Edit Data…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355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Infographic</a:t>
            </a:r>
            <a:r>
              <a:rPr lang="en-US" baseline="0" dirty="0" smtClean="0"/>
              <a:t> style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6153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1"/>
            <a:ext cx="8229600" cy="31241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4"/>
          </p:nvPr>
        </p:nvSpPr>
        <p:spPr>
          <a:xfrm>
            <a:off x="2514600" y="1809750"/>
            <a:ext cx="17526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6324600" y="1809750"/>
            <a:ext cx="17526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669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6573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2" y="21907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0" y="28003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0" y="33337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0" y="38671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6573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1907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8003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3337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867150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644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3200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1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0" y="1687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424C53"/>
                </a:solidFill>
                <a:latin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8859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0" y="27546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424C53"/>
                </a:solidFill>
                <a:latin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9527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0" y="38214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424C53"/>
                </a:solidFill>
                <a:latin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40195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0" y="17335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2" y="17335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0" y="30289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2" y="3028950"/>
            <a:ext cx="21336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809750"/>
            <a:ext cx="2286000" cy="228600"/>
          </a:xfrm>
          <a:prstGeom prst="rect">
            <a:avLst/>
          </a:prstGeom>
          <a:solidFill>
            <a:srgbClr val="C4C4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Source Sans Pro Light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2286000" y="1809750"/>
            <a:ext cx="2286000" cy="228600"/>
          </a:xfrm>
          <a:prstGeom prst="rect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Source Sans Pro Ligh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572000" y="1809750"/>
            <a:ext cx="2286000" cy="228600"/>
          </a:xfrm>
          <a:prstGeom prst="rect">
            <a:avLst/>
          </a:prstGeom>
          <a:solidFill>
            <a:srgbClr val="1399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6858000" y="1809750"/>
            <a:ext cx="2286000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2039302"/>
            <a:ext cx="2276856" cy="1309688"/>
          </a:xfrm>
        </p:spPr>
        <p:txBody>
          <a:bodyPr/>
          <a:lstStyle/>
          <a:p>
            <a:endParaRPr lang="en-JM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2039302"/>
            <a:ext cx="2276856" cy="1309688"/>
          </a:xfrm>
        </p:spPr>
        <p:txBody>
          <a:bodyPr/>
          <a:lstStyle/>
          <a:p>
            <a:endParaRPr lang="en-JM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2038350"/>
            <a:ext cx="2276856" cy="1309688"/>
          </a:xfrm>
        </p:spPr>
        <p:txBody>
          <a:bodyPr/>
          <a:lstStyle/>
          <a:p>
            <a:endParaRPr lang="en-JM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2038350"/>
            <a:ext cx="2286000" cy="1309688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8"/>
          </p:nvPr>
        </p:nvSpPr>
        <p:spPr>
          <a:xfrm>
            <a:off x="457200" y="363918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9"/>
          </p:nvPr>
        </p:nvSpPr>
        <p:spPr>
          <a:xfrm>
            <a:off x="457200" y="385191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41" name="Text Placeholder 35"/>
          <p:cNvSpPr>
            <a:spLocks noGrp="1"/>
          </p:cNvSpPr>
          <p:nvPr>
            <p:ph type="body" sz="quarter" idx="30"/>
          </p:nvPr>
        </p:nvSpPr>
        <p:spPr>
          <a:xfrm>
            <a:off x="2590800" y="363918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31"/>
          </p:nvPr>
        </p:nvSpPr>
        <p:spPr>
          <a:xfrm>
            <a:off x="2590800" y="385191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35"/>
          <p:cNvSpPr>
            <a:spLocks noGrp="1"/>
          </p:cNvSpPr>
          <p:nvPr>
            <p:ph type="body" sz="quarter" idx="32"/>
          </p:nvPr>
        </p:nvSpPr>
        <p:spPr>
          <a:xfrm>
            <a:off x="4800600" y="363918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3"/>
          </p:nvPr>
        </p:nvSpPr>
        <p:spPr>
          <a:xfrm>
            <a:off x="4800600" y="385191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34"/>
          </p:nvPr>
        </p:nvSpPr>
        <p:spPr>
          <a:xfrm>
            <a:off x="7010400" y="3639185"/>
            <a:ext cx="1752600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 b="1"/>
            </a:lvl2pPr>
            <a:lvl3pPr marL="914400" indent="0">
              <a:buFontTx/>
              <a:buNone/>
              <a:defRPr sz="1100" b="1"/>
            </a:lvl3pPr>
            <a:lvl4pPr marL="1371600" indent="0">
              <a:buFontTx/>
              <a:buNone/>
              <a:defRPr sz="1100" b="1"/>
            </a:lvl4pPr>
            <a:lvl5pPr marL="1828800" indent="0">
              <a:buFontTx/>
              <a:buNone/>
              <a:defRPr sz="1100" b="1"/>
            </a:lvl5pPr>
          </a:lstStyle>
          <a:p>
            <a:pPr lvl="0"/>
            <a:endParaRPr lang="en-JM" dirty="0"/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35"/>
          </p:nvPr>
        </p:nvSpPr>
        <p:spPr>
          <a:xfrm>
            <a:off x="7010400" y="3851910"/>
            <a:ext cx="1752600" cy="533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43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625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495300"/>
            <a:ext cx="3810000" cy="85725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solidFill>
                  <a:srgbClr val="136DE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6269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9271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147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097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0" y="51435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81600" y="12763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581150"/>
            <a:ext cx="4267200" cy="2895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0" y="2731470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419350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cs typeface="Source Sans Pro Light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 hasCustomPrompt="1"/>
          </p:nvPr>
        </p:nvSpPr>
        <p:spPr>
          <a:xfrm>
            <a:off x="5334000" y="1885950"/>
            <a:ext cx="762000" cy="284485"/>
          </a:xfrm>
          <a:prstGeom prst="roundRect">
            <a:avLst>
              <a:gd name="adj" fmla="val 8295"/>
            </a:avLst>
          </a:prstGeom>
          <a:solidFill>
            <a:srgbClr val="136DEE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Source Sans Pro Light"/>
                <a:cs typeface="Source Sans Pro Light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 smtClean="0"/>
              <a:t>LOREM</a:t>
            </a:r>
            <a:endParaRPr lang="en-JM" dirty="0"/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 hasCustomPrompt="1"/>
          </p:nvPr>
        </p:nvSpPr>
        <p:spPr>
          <a:xfrm>
            <a:off x="7010400" y="1889085"/>
            <a:ext cx="762000" cy="284485"/>
          </a:xfrm>
          <a:prstGeom prst="roundRect">
            <a:avLst>
              <a:gd name="adj" fmla="val 8295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Source Sans Pro Light"/>
                <a:cs typeface="Source Sans Pro Light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 smtClean="0"/>
              <a:t>LOREM</a:t>
            </a:r>
            <a:endParaRPr lang="en-JM" dirty="0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 hasCustomPrompt="1"/>
          </p:nvPr>
        </p:nvSpPr>
        <p:spPr>
          <a:xfrm>
            <a:off x="6172200" y="1885950"/>
            <a:ext cx="762000" cy="284485"/>
          </a:xfrm>
          <a:prstGeom prst="roundRect">
            <a:avLst>
              <a:gd name="adj" fmla="val 8295"/>
            </a:avLst>
          </a:prstGeom>
          <a:solidFill>
            <a:srgbClr val="139996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Source Sans Pro Light"/>
                <a:cs typeface="Source Sans Pro Light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 smtClean="0"/>
              <a:t>LOREM</a:t>
            </a:r>
            <a:endParaRPr lang="en-JM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010150"/>
          </a:xfrm>
          <a:prstGeom prst="rect">
            <a:avLst/>
          </a:prstGeom>
          <a:gradFill flip="none" rotWithShape="1">
            <a:gsLst>
              <a:gs pos="29000">
                <a:srgbClr val="139996"/>
              </a:gs>
              <a:gs pos="83000">
                <a:srgbClr val="136DE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2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190751"/>
            <a:ext cx="2971800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0" y="1254125"/>
            <a:ext cx="7696200" cy="47942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19621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567115"/>
            <a:ext cx="2971800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338515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0921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0" y="1254125"/>
            <a:ext cx="7924800" cy="47942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81000" y="2848384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 smtClean="0">
                <a:solidFill>
                  <a:srgbClr val="CFD6DC"/>
                </a:solidFill>
                <a:latin typeface="Source Sans Pro Light"/>
                <a:cs typeface="Source Sans Pro Light"/>
              </a:rPr>
              <a:t>“</a:t>
            </a:r>
            <a:endParaRPr lang="en-US" sz="6000" spc="-300" dirty="0">
              <a:solidFill>
                <a:srgbClr val="CFD6DC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3048000" y="2848384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 smtClean="0">
                <a:solidFill>
                  <a:srgbClr val="CFD6DC"/>
                </a:solidFill>
                <a:latin typeface="Source Sans Pro Light"/>
                <a:cs typeface="Source Sans Pro Light"/>
              </a:rPr>
              <a:t>“</a:t>
            </a:r>
            <a:endParaRPr lang="en-US" sz="6000" spc="-300" dirty="0">
              <a:solidFill>
                <a:srgbClr val="CFD6DC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715000" y="2823321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300" dirty="0" smtClean="0">
                <a:solidFill>
                  <a:srgbClr val="CFD6DC"/>
                </a:solidFill>
                <a:latin typeface="Source Sans Pro Light"/>
                <a:cs typeface="Source Sans Pro Light"/>
              </a:rPr>
              <a:t>“</a:t>
            </a:r>
            <a:endParaRPr lang="en-US" sz="6000" spc="-300" dirty="0">
              <a:solidFill>
                <a:srgbClr val="CFD6DC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4"/>
          </p:nvPr>
        </p:nvSpPr>
        <p:spPr>
          <a:xfrm>
            <a:off x="677390" y="3297174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JM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25"/>
          </p:nvPr>
        </p:nvSpPr>
        <p:spPr>
          <a:xfrm>
            <a:off x="3392424" y="3297173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JM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6211824" y="3297173"/>
            <a:ext cx="758952" cy="75895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JM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7"/>
          </p:nvPr>
        </p:nvSpPr>
        <p:spPr>
          <a:xfrm>
            <a:off x="1600200" y="3533775"/>
            <a:ext cx="1219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28"/>
          </p:nvPr>
        </p:nvSpPr>
        <p:spPr>
          <a:xfrm>
            <a:off x="4343400" y="3533775"/>
            <a:ext cx="1219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29"/>
          </p:nvPr>
        </p:nvSpPr>
        <p:spPr>
          <a:xfrm>
            <a:off x="7162800" y="3533775"/>
            <a:ext cx="1219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/>
            </a:lvl1pPr>
          </a:lstStyle>
          <a:p>
            <a:pPr lvl="0"/>
            <a:endParaRPr lang="en-JM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5420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5" y="1847414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885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0" y="1885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88" y="1885950"/>
            <a:ext cx="1371600" cy="1371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3" y="39433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0" y="39433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3" y="3414712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5941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4099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5893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9433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3" y="34099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5893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0" y="39433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3" y="34099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 b="1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5893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1594"/>
            <a:ext cx="4038600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0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2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2156"/>
            <a:ext cx="4040188" cy="254079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2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012156"/>
            <a:ext cx="4041775" cy="254079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3400" y="2019300"/>
            <a:ext cx="3124200" cy="2057400"/>
          </a:xfrm>
          <a:prstGeom prst="rect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32A0"/>
              </a:solidFill>
              <a:latin typeface="Source Sans Pro Light"/>
            </a:endParaRPr>
          </a:p>
        </p:txBody>
      </p:sp>
      <p:pic>
        <p:nvPicPr>
          <p:cNvPr id="6" name="Picture 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04950"/>
            <a:ext cx="2552878" cy="3562350"/>
          </a:xfrm>
          <a:prstGeom prst="rect">
            <a:avLst/>
          </a:prstGeom>
        </p:spPr>
      </p:pic>
      <p:sp>
        <p:nvSpPr>
          <p:cNvPr id="12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581400" y="1885950"/>
            <a:ext cx="1956816" cy="2362200"/>
          </a:xfrm>
        </p:spPr>
        <p:txBody>
          <a:bodyPr/>
          <a:lstStyle/>
          <a:p>
            <a:endParaRPr lang="en-JM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597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0" y="2038350"/>
            <a:ext cx="3429000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0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0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400" y="3114750"/>
            <a:ext cx="14478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0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400" y="3638550"/>
            <a:ext cx="14478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pic>
        <p:nvPicPr>
          <p:cNvPr id="6" name="Picture 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94883"/>
            <a:ext cx="2590800" cy="361526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638800" y="1775883"/>
            <a:ext cx="1981200" cy="2438400"/>
          </a:xfrm>
        </p:spPr>
        <p:txBody>
          <a:bodyPr/>
          <a:lstStyle/>
          <a:p>
            <a:endParaRPr lang="en-JM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140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066800" y="3021012"/>
            <a:ext cx="2362200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066800" y="3554412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457200" y="1835150"/>
            <a:ext cx="3429000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457200" y="1581150"/>
            <a:ext cx="23622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6" name="Picture 5" descr="iPhone-5C-Multi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23950"/>
            <a:ext cx="1752600" cy="3314872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5400" y="1657350"/>
            <a:ext cx="1259400" cy="2286000"/>
          </a:xfrm>
        </p:spPr>
        <p:txBody>
          <a:bodyPr/>
          <a:lstStyle/>
          <a:p>
            <a:endParaRPr lang="en-JM"/>
          </a:p>
        </p:txBody>
      </p:sp>
      <p:pic>
        <p:nvPicPr>
          <p:cNvPr id="17" name="Picture 16" descr="iPhone-5C-Multi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23950"/>
            <a:ext cx="1752600" cy="3314872"/>
          </a:xfrm>
          <a:prstGeom prst="rect">
            <a:avLst/>
          </a:prstGeom>
        </p:spPr>
      </p:pic>
      <p:sp>
        <p:nvSpPr>
          <p:cNvPr id="19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81800" y="1657350"/>
            <a:ext cx="1259400" cy="2286000"/>
          </a:xfrm>
        </p:spPr>
        <p:txBody>
          <a:bodyPr/>
          <a:lstStyle/>
          <a:p>
            <a:endParaRPr lang="en-JM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8662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885950"/>
            <a:ext cx="2276856" cy="23622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885950"/>
            <a:ext cx="2276856" cy="2362200"/>
          </a:xfrm>
        </p:spPr>
        <p:txBody>
          <a:bodyPr/>
          <a:lstStyle/>
          <a:p>
            <a:endParaRPr lang="en-JM"/>
          </a:p>
        </p:txBody>
      </p:sp>
      <p:sp>
        <p:nvSpPr>
          <p:cNvPr id="5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885950"/>
            <a:ext cx="2286000" cy="23622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8196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4606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5010150"/>
          </a:xfrm>
          <a:prstGeom prst="rect">
            <a:avLst/>
          </a:prstGeom>
          <a:gradFill flip="none" rotWithShape="1">
            <a:gsLst>
              <a:gs pos="29000">
                <a:srgbClr val="139996"/>
              </a:gs>
              <a:gs pos="83000">
                <a:srgbClr val="136DE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17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581150"/>
            <a:ext cx="2671762" cy="30067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0462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038350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63392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625990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746108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746108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330435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330435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c-mock-up-diferents-view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28750"/>
            <a:ext cx="4113629" cy="3429000"/>
          </a:xfrm>
          <a:prstGeom prst="rect">
            <a:avLst/>
          </a:prstGeom>
        </p:spPr>
      </p:pic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19400" y="1733550"/>
            <a:ext cx="3404383" cy="205681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256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4650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-4323" y="-19050"/>
            <a:ext cx="9144000" cy="26479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606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362200" cy="2266950"/>
          </a:xfrm>
        </p:spPr>
        <p:txBody>
          <a:bodyPr>
            <a:normAutofit/>
          </a:bodyPr>
          <a:lstStyle>
            <a:lvl1pPr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609600" y="16573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209800"/>
            <a:ext cx="2362200" cy="2266950"/>
          </a:xfrm>
        </p:spPr>
        <p:txBody>
          <a:bodyPr>
            <a:normAutofit/>
          </a:bodyPr>
          <a:lstStyle>
            <a:lvl1pPr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209800"/>
            <a:ext cx="2362200" cy="2266950"/>
          </a:xfrm>
        </p:spPr>
        <p:txBody>
          <a:bodyPr>
            <a:normAutofit/>
          </a:bodyPr>
          <a:lstStyle>
            <a:lvl1pPr algn="l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432048" y="16573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327648" y="16573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1428750"/>
            <a:ext cx="8229600" cy="29718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200">
                <a:solidFill>
                  <a:srgbClr val="17252F"/>
                </a:solidFill>
                <a:latin typeface="Source Sans Pro Light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136DEE"/>
                </a:solidFill>
                <a:latin typeface="Source Sans Pro Light"/>
                <a:cs typeface="Source Sans Pr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b="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gb.jpg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5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81151"/>
            <a:ext cx="82296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2401" y="12763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711" r:id="rId3"/>
    <p:sldLayoutId id="2147483650" r:id="rId4"/>
    <p:sldLayoutId id="2147483706" r:id="rId5"/>
    <p:sldLayoutId id="2147483707" r:id="rId6"/>
    <p:sldLayoutId id="2147483712" r:id="rId7"/>
    <p:sldLayoutId id="2147483688" r:id="rId8"/>
    <p:sldLayoutId id="2147483684" r:id="rId9"/>
    <p:sldLayoutId id="2147483708" r:id="rId10"/>
    <p:sldLayoutId id="2147483703" r:id="rId11"/>
    <p:sldLayoutId id="2147483680" r:id="rId12"/>
    <p:sldLayoutId id="2147483681" r:id="rId13"/>
    <p:sldLayoutId id="2147483677" r:id="rId14"/>
    <p:sldLayoutId id="2147483709" r:id="rId15"/>
    <p:sldLayoutId id="2147483690" r:id="rId16"/>
    <p:sldLayoutId id="2147483671" r:id="rId17"/>
    <p:sldLayoutId id="2147483669" r:id="rId18"/>
    <p:sldLayoutId id="2147483667" r:id="rId19"/>
    <p:sldLayoutId id="2147483661" r:id="rId20"/>
    <p:sldLayoutId id="2147483710" r:id="rId21"/>
    <p:sldLayoutId id="2147483660" r:id="rId22"/>
    <p:sldLayoutId id="2147483651" r:id="rId23"/>
    <p:sldLayoutId id="2147483652" r:id="rId24"/>
    <p:sldLayoutId id="2147483653" r:id="rId25"/>
    <p:sldLayoutId id="2147483654" r:id="rId26"/>
    <p:sldLayoutId id="2147483700" r:id="rId27"/>
    <p:sldLayoutId id="2147483699" r:id="rId28"/>
    <p:sldLayoutId id="2147483698" r:id="rId29"/>
    <p:sldLayoutId id="2147483697" r:id="rId30"/>
    <p:sldLayoutId id="2147483695" r:id="rId31"/>
    <p:sldLayoutId id="2147483655" r:id="rId32"/>
    <p:sldLayoutId id="2147483713" r:id="rId3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rgbClr val="136DEE"/>
          </a:solidFill>
          <a:latin typeface="Source Sans Pro Light"/>
          <a:ea typeface="Source Sans Pro Light"/>
          <a:cs typeface="Source Sans Pro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ource Sans Pro Light"/>
          <a:ea typeface="+mn-ea"/>
          <a:cs typeface="Source Sans Pr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Source Sans Pro Light"/>
          <a:ea typeface="+mn-ea"/>
          <a:cs typeface="Source Sans Pr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Source Sans Pro Light"/>
          <a:ea typeface="+mn-ea"/>
          <a:cs typeface="Source Sans Pr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65000"/>
              <a:lumOff val="35000"/>
            </a:schemeClr>
          </a:solidFill>
          <a:latin typeface="Source Sans Pro Light"/>
          <a:ea typeface="+mn-ea"/>
          <a:cs typeface="Source Sans Pr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65000"/>
              <a:lumOff val="35000"/>
            </a:schemeClr>
          </a:solidFill>
          <a:latin typeface="Source Sans Pro Light"/>
          <a:ea typeface="+mn-ea"/>
          <a:cs typeface="Source Sans Pr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jpe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419350"/>
            <a:ext cx="7696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Source Sans Pro Light"/>
                <a:cs typeface="Source Sans Pro Light"/>
              </a:rPr>
              <a:t>Towards Touch-Based Medical Image Diagnosis Annotation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8498" y="3373953"/>
            <a:ext cx="684910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373C4B"/>
                </a:solidFill>
                <a:latin typeface="Alegreya Sans Black"/>
                <a:ea typeface="+mj-ea"/>
                <a:cs typeface="Alegreya Sans Black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Presented by: </a:t>
            </a:r>
            <a:r>
              <a:rPr lang="en-US" sz="1800" dirty="0" smtClean="0">
                <a:solidFill>
                  <a:schemeClr val="bg1"/>
                </a:solidFill>
                <a:latin typeface="Source Sans Pro"/>
                <a:cs typeface="Source Sans Pro"/>
              </a:rPr>
              <a:t>Francisco Maria Calisto</a:t>
            </a:r>
            <a:endParaRPr lang="en-US" sz="1800" dirty="0">
              <a:solidFill>
                <a:schemeClr val="bg1"/>
              </a:solidFill>
              <a:latin typeface="Source Sans Pro"/>
              <a:cs typeface="Source Sans Pro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Research Assistant</a:t>
            </a:r>
            <a:endParaRPr lang="en-US" sz="1800" dirty="0">
              <a:solidFill>
                <a:srgbClr val="0C73B7"/>
              </a:solidFill>
              <a:latin typeface="Source Sans Pro Light"/>
              <a:cs typeface="Source Sans Pro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49478" y="3409950"/>
            <a:ext cx="31732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radescantia_tolmukakarvad_ja_õietolm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>
          <a:xfrm>
            <a:off x="0" y="0"/>
            <a:ext cx="9144000" cy="5162550"/>
          </a:xfrm>
        </p:spPr>
      </p:pic>
      <p:sp>
        <p:nvSpPr>
          <p:cNvPr id="4" name="Rectangle 3"/>
          <p:cNvSpPr/>
          <p:nvPr/>
        </p:nvSpPr>
        <p:spPr>
          <a:xfrm>
            <a:off x="0" y="3714750"/>
            <a:ext cx="9133848" cy="1047750"/>
          </a:xfrm>
          <a:prstGeom prst="rect">
            <a:avLst/>
          </a:prstGeom>
          <a:solidFill>
            <a:srgbClr val="136DEE">
              <a:alpha val="8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Source Sans Pro Light"/>
                <a:cs typeface="Source Sans Pro Light"/>
              </a:rPr>
              <a:t>      Key Figure Title</a:t>
            </a:r>
            <a:endParaRPr lang="en-US" sz="2800" dirty="0">
              <a:latin typeface="Source Sans Pro Light"/>
              <a:cs typeface="Source Sans Pro Light"/>
            </a:endParaRPr>
          </a:p>
        </p:txBody>
      </p:sp>
      <p:pic>
        <p:nvPicPr>
          <p:cNvPr id="5" name="Picture 4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95750"/>
            <a:ext cx="433347" cy="3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2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JM" dirty="0" smtClean="0"/>
              <a:t>RESULTS COMPARISON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 figures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57350"/>
            <a:ext cx="2286000" cy="2895600"/>
          </a:xfrm>
          <a:prstGeom prst="rect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>
              <a:defRPr/>
            </a:pPr>
            <a:r>
              <a:rPr lang="en-JM" dirty="0" smtClean="0">
                <a:solidFill>
                  <a:schemeClr val="bg1"/>
                </a:solidFill>
                <a:latin typeface="Source Sans Pro Light"/>
                <a:ea typeface="Source Sans Pro Light"/>
                <a:cs typeface="Source Sans Pro Light"/>
              </a:rPr>
              <a:t>Key results to compare and contrast. This could be a figure</a:t>
            </a:r>
            <a:endParaRPr lang="en-JM" dirty="0">
              <a:solidFill>
                <a:schemeClr val="bg1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pic>
        <p:nvPicPr>
          <p:cNvPr id="10" name="Picture Placeholder 9" descr="Misc_pollen.jpg"/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r="13158"/>
          <a:stretch>
            <a:fillRect/>
          </a:stretch>
        </p:blipFill>
        <p:spPr/>
      </p:pic>
      <p:pic>
        <p:nvPicPr>
          <p:cNvPr id="9" name="Picture Placeholder 8" descr="asbestos_3.jpg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r="1815"/>
          <a:stretch>
            <a:fillRect/>
          </a:stretch>
        </p:blipFill>
        <p:spPr/>
      </p:pic>
      <p:pic>
        <p:nvPicPr>
          <p:cNvPr id="2" name="Picture Placeholder 1" descr="DC1b.jpeg"/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r="26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311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JM" b="0" dirty="0" smtClean="0"/>
              <a:t>SOME IMPORTANT NUMBERS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dirty="0" smtClean="0"/>
              <a:t>Provocative numbers for your presentation</a:t>
            </a:r>
            <a:endParaRPr lang="en-US" b="0" dirty="0">
              <a:solidFill>
                <a:srgbClr val="404040"/>
              </a:solidFill>
            </a:endParaRP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3144324064"/>
              </p:ext>
            </p:extLst>
          </p:nvPr>
        </p:nvGraphicFramePr>
        <p:xfrm>
          <a:off x="457200" y="1581150"/>
          <a:ext cx="1828801" cy="229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09600" y="379095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200" dirty="0" smtClean="0">
                <a:solidFill>
                  <a:srgbClr val="136DEE"/>
                </a:solidFill>
                <a:latin typeface="Source Sans Pro"/>
                <a:cs typeface="Source Sans Pro"/>
              </a:rPr>
              <a:t>Header Title Here</a:t>
            </a:r>
            <a:endParaRPr lang="en-JM" sz="1200" dirty="0">
              <a:solidFill>
                <a:srgbClr val="136DEE"/>
              </a:solidFill>
              <a:latin typeface="Source Sans Pro"/>
              <a:cs typeface="Source Sans Pr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67000" y="3723442"/>
            <a:ext cx="1608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200" dirty="0">
                <a:solidFill>
                  <a:srgbClr val="136DEE"/>
                </a:solidFill>
                <a:latin typeface="Source Sans Pro"/>
                <a:cs typeface="Source Sans Pro"/>
              </a:rPr>
              <a:t>Header Title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00600" y="3723442"/>
            <a:ext cx="1608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200" dirty="0">
                <a:solidFill>
                  <a:srgbClr val="136DEE"/>
                </a:solidFill>
                <a:latin typeface="Source Sans Pro"/>
                <a:cs typeface="Source Sans Pro"/>
              </a:rPr>
              <a:t>Header Title 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1800" y="3723442"/>
            <a:ext cx="1608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M" sz="1200" dirty="0">
                <a:solidFill>
                  <a:srgbClr val="136DEE"/>
                </a:solidFill>
                <a:latin typeface="Source Sans Pro"/>
                <a:cs typeface="Source Sans Pro"/>
              </a:rPr>
              <a:t>Header Title Here</a:t>
            </a:r>
          </a:p>
        </p:txBody>
      </p:sp>
      <p:graphicFrame>
        <p:nvGraphicFramePr>
          <p:cNvPr id="48" name="Chart 47"/>
          <p:cNvGraphicFramePr/>
          <p:nvPr>
            <p:extLst>
              <p:ext uri="{D42A27DB-BD31-4B8C-83A1-F6EECF244321}">
                <p14:modId xmlns:p14="http://schemas.microsoft.com/office/powerpoint/2010/main" val="3607504967"/>
              </p:ext>
            </p:extLst>
          </p:nvPr>
        </p:nvGraphicFramePr>
        <p:xfrm>
          <a:off x="2514600" y="1581150"/>
          <a:ext cx="1828801" cy="229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Chart 48"/>
          <p:cNvGraphicFramePr/>
          <p:nvPr>
            <p:extLst>
              <p:ext uri="{D42A27DB-BD31-4B8C-83A1-F6EECF244321}">
                <p14:modId xmlns:p14="http://schemas.microsoft.com/office/powerpoint/2010/main" val="1151859457"/>
              </p:ext>
            </p:extLst>
          </p:nvPr>
        </p:nvGraphicFramePr>
        <p:xfrm>
          <a:off x="4648200" y="1581150"/>
          <a:ext cx="1828801" cy="229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0" name="Chart 49"/>
          <p:cNvGraphicFramePr/>
          <p:nvPr>
            <p:extLst>
              <p:ext uri="{D42A27DB-BD31-4B8C-83A1-F6EECF244321}">
                <p14:modId xmlns:p14="http://schemas.microsoft.com/office/powerpoint/2010/main" val="383087984"/>
              </p:ext>
            </p:extLst>
          </p:nvPr>
        </p:nvGraphicFramePr>
        <p:xfrm>
          <a:off x="6629400" y="1581150"/>
          <a:ext cx="1828801" cy="229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1" name="Text Placeholder 5"/>
          <p:cNvSpPr txBox="1">
            <a:spLocks/>
          </p:cNvSpPr>
          <p:nvPr/>
        </p:nvSpPr>
        <p:spPr>
          <a:xfrm>
            <a:off x="381000" y="3943350"/>
            <a:ext cx="1981200" cy="762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Clear, precise  creative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Powerpoint designs that are easy to use and quite</a:t>
            </a:r>
            <a:endParaRPr lang="en-JM" sz="1000" dirty="0">
              <a:solidFill>
                <a:srgbClr val="404040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52" name="Text Placeholder 5"/>
          <p:cNvSpPr txBox="1">
            <a:spLocks/>
          </p:cNvSpPr>
          <p:nvPr/>
        </p:nvSpPr>
        <p:spPr>
          <a:xfrm>
            <a:off x="2514600" y="3943350"/>
            <a:ext cx="1981200" cy="762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Clear, precise  creative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Powerpoint designs that are easy to use and quite</a:t>
            </a:r>
            <a:endParaRPr lang="en-JM" sz="1000" dirty="0">
              <a:solidFill>
                <a:srgbClr val="404040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53" name="Text Placeholder 5"/>
          <p:cNvSpPr txBox="1">
            <a:spLocks/>
          </p:cNvSpPr>
          <p:nvPr/>
        </p:nvSpPr>
        <p:spPr>
          <a:xfrm>
            <a:off x="4572000" y="3943350"/>
            <a:ext cx="1981200" cy="762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Clear, precise  creative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Powerpoint designs that are easy to use and quite</a:t>
            </a:r>
            <a:endParaRPr lang="en-JM" sz="1000" dirty="0">
              <a:solidFill>
                <a:srgbClr val="404040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75" name="Text Placeholder 5"/>
          <p:cNvSpPr txBox="1">
            <a:spLocks/>
          </p:cNvSpPr>
          <p:nvPr/>
        </p:nvSpPr>
        <p:spPr>
          <a:xfrm>
            <a:off x="6629400" y="3943350"/>
            <a:ext cx="1981200" cy="762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Clear, precise  creative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JM" sz="10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Powerpoint designs that are easy to use and quite</a:t>
            </a:r>
            <a:endParaRPr lang="en-JM" sz="1000" dirty="0">
              <a:solidFill>
                <a:srgbClr val="404040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76400" y="1962150"/>
            <a:ext cx="461548" cy="44088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657600" y="1962150"/>
            <a:ext cx="461548" cy="44088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67400" y="1962150"/>
            <a:ext cx="461548" cy="44088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848600" y="1962150"/>
            <a:ext cx="461548" cy="44088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pic>
        <p:nvPicPr>
          <p:cNvPr id="5" name="Picture 4" descr="la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38350"/>
            <a:ext cx="332414" cy="2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5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35424"/>
            <a:ext cx="2133600" cy="1215452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5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5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5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FIGURE FROM MULTIPLE GRAPHS/COMPARISON</a:t>
            </a:r>
            <a:endParaRPr lang="en-US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Compared to what?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181600" y="1885950"/>
            <a:ext cx="3429000" cy="99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400" smtClean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Nam tincidunt enim sit Amet Gravida nunc vel Fringilla elit. Duis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181600" y="1657350"/>
            <a:ext cx="2286000" cy="30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136DEE"/>
                </a:solidFill>
                <a:latin typeface="Source Sans Pro"/>
                <a:cs typeface="Source Sans Pro"/>
              </a:rPr>
              <a:t>TITLE OF FIGURE</a:t>
            </a:r>
            <a:endParaRPr lang="en-US" sz="1200" dirty="0">
              <a:solidFill>
                <a:srgbClr val="136DEE"/>
              </a:solidFill>
              <a:latin typeface="Source Sans Pro"/>
              <a:cs typeface="Source Sans Pro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181600" y="3257550"/>
            <a:ext cx="3429000" cy="68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Nam tincidunt enim sit Amet Gravida nunc vel Fringilla elit. Duis dui arcu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274601" y="3105150"/>
            <a:ext cx="1430999" cy="0"/>
          </a:xfrm>
          <a:prstGeom prst="line">
            <a:avLst/>
          </a:prstGeom>
          <a:ln w="952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5943600" y="0"/>
            <a:ext cx="3200400" cy="3257550"/>
          </a:xfrm>
          <a:prstGeom prst="rect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 Light"/>
              <a:cs typeface="Source Sans Pro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0" y="2571750"/>
            <a:ext cx="2971800" cy="914400"/>
          </a:xfrm>
          <a:prstGeom prst="rect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 Light"/>
              <a:cs typeface="Source Sans Pro Light"/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238364001"/>
              </p:ext>
            </p:extLst>
          </p:nvPr>
        </p:nvGraphicFramePr>
        <p:xfrm>
          <a:off x="7239000" y="3229156"/>
          <a:ext cx="1529973" cy="191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158709548"/>
              </p:ext>
            </p:extLst>
          </p:nvPr>
        </p:nvGraphicFramePr>
        <p:xfrm>
          <a:off x="3429000" y="514350"/>
          <a:ext cx="2057400" cy="2198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76600" y="361950"/>
            <a:ext cx="228600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JM" sz="12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Comparative Data</a:t>
            </a:r>
          </a:p>
          <a:p>
            <a:pPr algn="ctr"/>
            <a:endParaRPr lang="en-JM" sz="14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1143000" y="2800350"/>
            <a:ext cx="1600200" cy="609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05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Lorem ipsum dolor sit amet, consectetur lorem</a:t>
            </a:r>
            <a:endParaRPr lang="en-JM" sz="105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304800" y="2571750"/>
            <a:ext cx="1143000" cy="762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44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87</a:t>
            </a:r>
            <a:r>
              <a:rPr lang="en-JM" sz="1400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%</a:t>
            </a:r>
            <a:endParaRPr lang="en-JM" sz="80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3577744647"/>
              </p:ext>
            </p:extLst>
          </p:nvPr>
        </p:nvGraphicFramePr>
        <p:xfrm>
          <a:off x="152400" y="361950"/>
          <a:ext cx="2324100" cy="2088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971800" y="2"/>
            <a:ext cx="0" cy="5147996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71800" y="2647950"/>
            <a:ext cx="2971800" cy="0"/>
          </a:xfrm>
          <a:prstGeom prst="line">
            <a:avLst/>
          </a:prstGeom>
          <a:ln w="9525" cmpd="sng">
            <a:solidFill>
              <a:srgbClr val="B4BE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189135"/>
              </p:ext>
            </p:extLst>
          </p:nvPr>
        </p:nvGraphicFramePr>
        <p:xfrm>
          <a:off x="3200400" y="3028950"/>
          <a:ext cx="2590800" cy="2018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5943600" y="0"/>
            <a:ext cx="0" cy="5147996"/>
          </a:xfrm>
          <a:prstGeom prst="line">
            <a:avLst/>
          </a:prstGeom>
          <a:ln w="9525" cmpd="sng">
            <a:solidFill>
              <a:srgbClr val="B4BE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43800" y="0"/>
            <a:ext cx="0" cy="1259973"/>
          </a:xfrm>
          <a:prstGeom prst="line">
            <a:avLst/>
          </a:prstGeom>
          <a:ln w="12700" cmpd="sng">
            <a:solidFill>
              <a:srgbClr val="B4BE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 bwMode="black">
          <a:xfrm>
            <a:off x="4495800" y="1352550"/>
            <a:ext cx="262074" cy="533400"/>
            <a:chOff x="8132743" y="406909"/>
            <a:chExt cx="269875" cy="5492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Oval 78"/>
            <p:cNvSpPr>
              <a:spLocks noChangeArrowheads="1"/>
            </p:cNvSpPr>
            <p:nvPr/>
          </p:nvSpPr>
          <p:spPr bwMode="black">
            <a:xfrm>
              <a:off x="8223230" y="406909"/>
              <a:ext cx="90488" cy="904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  <p:sp>
          <p:nvSpPr>
            <p:cNvPr id="34" name="Freeform 79"/>
            <p:cNvSpPr>
              <a:spLocks/>
            </p:cNvSpPr>
            <p:nvPr/>
          </p:nvSpPr>
          <p:spPr bwMode="black">
            <a:xfrm>
              <a:off x="8132743" y="508509"/>
              <a:ext cx="269875" cy="447675"/>
            </a:xfrm>
            <a:custGeom>
              <a:avLst/>
              <a:gdLst>
                <a:gd name="T0" fmla="*/ 133 w 135"/>
                <a:gd name="T1" fmla="*/ 89 h 224"/>
                <a:gd name="T2" fmla="*/ 113 w 135"/>
                <a:gd name="T3" fmla="*/ 17 h 224"/>
                <a:gd name="T4" fmla="*/ 91 w 135"/>
                <a:gd name="T5" fmla="*/ 0 h 224"/>
                <a:gd name="T6" fmla="*/ 43 w 135"/>
                <a:gd name="T7" fmla="*/ 0 h 224"/>
                <a:gd name="T8" fmla="*/ 21 w 135"/>
                <a:gd name="T9" fmla="*/ 17 h 224"/>
                <a:gd name="T10" fmla="*/ 1 w 135"/>
                <a:gd name="T11" fmla="*/ 89 h 224"/>
                <a:gd name="T12" fmla="*/ 8 w 135"/>
                <a:gd name="T13" fmla="*/ 101 h 224"/>
                <a:gd name="T14" fmla="*/ 20 w 135"/>
                <a:gd name="T15" fmla="*/ 94 h 224"/>
                <a:gd name="T16" fmla="*/ 39 w 135"/>
                <a:gd name="T17" fmla="*/ 29 h 224"/>
                <a:gd name="T18" fmla="*/ 41 w 135"/>
                <a:gd name="T19" fmla="*/ 28 h 224"/>
                <a:gd name="T20" fmla="*/ 42 w 135"/>
                <a:gd name="T21" fmla="*/ 30 h 224"/>
                <a:gd name="T22" fmla="*/ 42 w 135"/>
                <a:gd name="T23" fmla="*/ 30 h 224"/>
                <a:gd name="T24" fmla="*/ 42 w 135"/>
                <a:gd name="T25" fmla="*/ 31 h 224"/>
                <a:gd name="T26" fmla="*/ 15 w 135"/>
                <a:gd name="T27" fmla="*/ 127 h 224"/>
                <a:gd name="T28" fmla="*/ 38 w 135"/>
                <a:gd name="T29" fmla="*/ 127 h 224"/>
                <a:gd name="T30" fmla="*/ 38 w 135"/>
                <a:gd name="T31" fmla="*/ 211 h 224"/>
                <a:gd name="T32" fmla="*/ 52 w 135"/>
                <a:gd name="T33" fmla="*/ 224 h 224"/>
                <a:gd name="T34" fmla="*/ 65 w 135"/>
                <a:gd name="T35" fmla="*/ 211 h 224"/>
                <a:gd name="T36" fmla="*/ 65 w 135"/>
                <a:gd name="T37" fmla="*/ 127 h 224"/>
                <a:gd name="T38" fmla="*/ 70 w 135"/>
                <a:gd name="T39" fmla="*/ 127 h 224"/>
                <a:gd name="T40" fmla="*/ 70 w 135"/>
                <a:gd name="T41" fmla="*/ 211 h 224"/>
                <a:gd name="T42" fmla="*/ 83 w 135"/>
                <a:gd name="T43" fmla="*/ 224 h 224"/>
                <a:gd name="T44" fmla="*/ 96 w 135"/>
                <a:gd name="T45" fmla="*/ 211 h 224"/>
                <a:gd name="T46" fmla="*/ 96 w 135"/>
                <a:gd name="T47" fmla="*/ 127 h 224"/>
                <a:gd name="T48" fmla="*/ 120 w 135"/>
                <a:gd name="T49" fmla="*/ 127 h 224"/>
                <a:gd name="T50" fmla="*/ 92 w 135"/>
                <a:gd name="T51" fmla="*/ 31 h 224"/>
                <a:gd name="T52" fmla="*/ 92 w 135"/>
                <a:gd name="T53" fmla="*/ 30 h 224"/>
                <a:gd name="T54" fmla="*/ 92 w 135"/>
                <a:gd name="T55" fmla="*/ 30 h 224"/>
                <a:gd name="T56" fmla="*/ 94 w 135"/>
                <a:gd name="T57" fmla="*/ 28 h 224"/>
                <a:gd name="T58" fmla="*/ 96 w 135"/>
                <a:gd name="T59" fmla="*/ 29 h 224"/>
                <a:gd name="T60" fmla="*/ 114 w 135"/>
                <a:gd name="T61" fmla="*/ 94 h 224"/>
                <a:gd name="T62" fmla="*/ 127 w 135"/>
                <a:gd name="T63" fmla="*/ 101 h 224"/>
                <a:gd name="T64" fmla="*/ 133 w 135"/>
                <a:gd name="T65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224">
                  <a:moveTo>
                    <a:pt x="133" y="89"/>
                  </a:moveTo>
                  <a:cubicBezTo>
                    <a:pt x="113" y="17"/>
                    <a:pt x="113" y="17"/>
                    <a:pt x="113" y="17"/>
                  </a:cubicBezTo>
                  <a:cubicBezTo>
                    <a:pt x="110" y="7"/>
                    <a:pt x="102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0"/>
                    <a:pt x="24" y="7"/>
                    <a:pt x="21" y="17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4"/>
                    <a:pt x="3" y="99"/>
                    <a:pt x="8" y="101"/>
                  </a:cubicBezTo>
                  <a:cubicBezTo>
                    <a:pt x="13" y="102"/>
                    <a:pt x="18" y="99"/>
                    <a:pt x="20" y="94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40" y="28"/>
                    <a:pt x="41" y="28"/>
                  </a:cubicBezTo>
                  <a:cubicBezTo>
                    <a:pt x="41" y="28"/>
                    <a:pt x="42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8"/>
                    <a:pt x="44" y="224"/>
                    <a:pt x="52" y="224"/>
                  </a:cubicBezTo>
                  <a:cubicBezTo>
                    <a:pt x="59" y="224"/>
                    <a:pt x="65" y="218"/>
                    <a:pt x="65" y="21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0" y="211"/>
                    <a:pt x="70" y="211"/>
                    <a:pt x="70" y="211"/>
                  </a:cubicBezTo>
                  <a:cubicBezTo>
                    <a:pt x="70" y="218"/>
                    <a:pt x="76" y="224"/>
                    <a:pt x="83" y="224"/>
                  </a:cubicBezTo>
                  <a:cubicBezTo>
                    <a:pt x="90" y="224"/>
                    <a:pt x="96" y="218"/>
                    <a:pt x="96" y="211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29"/>
                    <a:pt x="93" y="28"/>
                    <a:pt x="94" y="28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114" y="94"/>
                    <a:pt x="114" y="94"/>
                    <a:pt x="114" y="94"/>
                  </a:cubicBezTo>
                  <a:cubicBezTo>
                    <a:pt x="116" y="99"/>
                    <a:pt x="121" y="102"/>
                    <a:pt x="127" y="101"/>
                  </a:cubicBezTo>
                  <a:cubicBezTo>
                    <a:pt x="132" y="99"/>
                    <a:pt x="135" y="94"/>
                    <a:pt x="133" y="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 bwMode="black">
          <a:xfrm>
            <a:off x="6934200" y="407209"/>
            <a:ext cx="304800" cy="792941"/>
            <a:chOff x="7858105" y="406909"/>
            <a:chExt cx="211138" cy="549275"/>
          </a:xfrm>
          <a:solidFill>
            <a:srgbClr val="FFFFFF"/>
          </a:solidFill>
        </p:grpSpPr>
        <p:sp>
          <p:nvSpPr>
            <p:cNvPr id="36" name="Oval 76"/>
            <p:cNvSpPr>
              <a:spLocks noChangeArrowheads="1"/>
            </p:cNvSpPr>
            <p:nvPr/>
          </p:nvSpPr>
          <p:spPr bwMode="black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black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 rot="5400000">
            <a:off x="1219200" y="4085071"/>
            <a:ext cx="228600" cy="11430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Source Sans Pro Light"/>
              <a:cs typeface="Source Sans Pro Light"/>
            </a:endParaRPr>
          </a:p>
        </p:txBody>
      </p:sp>
      <p:sp>
        <p:nvSpPr>
          <p:cNvPr id="41" name="Rectangle 40"/>
          <p:cNvSpPr/>
          <p:nvPr/>
        </p:nvSpPr>
        <p:spPr>
          <a:xfrm rot="5400000">
            <a:off x="1371600" y="3704071"/>
            <a:ext cx="228600" cy="1447800"/>
          </a:xfrm>
          <a:prstGeom prst="rect">
            <a:avLst/>
          </a:prstGeom>
          <a:solidFill>
            <a:srgbClr val="13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Source Sans Pro Light"/>
              <a:cs typeface="Source Sans Pro Light"/>
            </a:endParaRPr>
          </a:p>
        </p:txBody>
      </p:sp>
      <p:sp>
        <p:nvSpPr>
          <p:cNvPr id="42" name="Rectangle 41"/>
          <p:cNvSpPr/>
          <p:nvPr/>
        </p:nvSpPr>
        <p:spPr>
          <a:xfrm rot="5400000">
            <a:off x="1545153" y="3301918"/>
            <a:ext cx="228600" cy="1794906"/>
          </a:xfrm>
          <a:prstGeom prst="rect">
            <a:avLst/>
          </a:prstGeom>
          <a:solidFill>
            <a:srgbClr val="1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latin typeface="Source Sans Pro Light"/>
              <a:cs typeface="Source Sans Pro Light"/>
            </a:endParaRPr>
          </a:p>
        </p:txBody>
      </p:sp>
      <p:sp>
        <p:nvSpPr>
          <p:cNvPr id="44" name="Text Placeholder 5"/>
          <p:cNvSpPr txBox="1">
            <a:spLocks/>
          </p:cNvSpPr>
          <p:nvPr/>
        </p:nvSpPr>
        <p:spPr>
          <a:xfrm>
            <a:off x="304800" y="4085071"/>
            <a:ext cx="457200" cy="228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050" dirty="0" smtClean="0">
                <a:solidFill>
                  <a:srgbClr val="576A7F"/>
                </a:solidFill>
                <a:latin typeface="Source Sans Pro Light"/>
                <a:cs typeface="Source Sans Pro Light"/>
              </a:rPr>
              <a:t>80%</a:t>
            </a:r>
            <a:endParaRPr lang="en-JM" sz="1050" dirty="0">
              <a:solidFill>
                <a:srgbClr val="576A7F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304800" y="4313671"/>
            <a:ext cx="457200" cy="23927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050" dirty="0" smtClean="0">
                <a:solidFill>
                  <a:srgbClr val="576A7F"/>
                </a:solidFill>
                <a:latin typeface="Source Sans Pro Light"/>
                <a:cs typeface="Source Sans Pro Light"/>
              </a:rPr>
              <a:t>50%</a:t>
            </a:r>
            <a:endParaRPr lang="en-JM" sz="1050" dirty="0">
              <a:solidFill>
                <a:srgbClr val="576A7F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46" name="Text Placeholder 5"/>
          <p:cNvSpPr txBox="1">
            <a:spLocks/>
          </p:cNvSpPr>
          <p:nvPr/>
        </p:nvSpPr>
        <p:spPr>
          <a:xfrm>
            <a:off x="304800" y="4542271"/>
            <a:ext cx="457200" cy="23927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050" dirty="0" smtClean="0">
                <a:solidFill>
                  <a:srgbClr val="576A7F"/>
                </a:solidFill>
                <a:latin typeface="Source Sans Pro Light"/>
                <a:cs typeface="Source Sans Pro Light"/>
              </a:rPr>
              <a:t>40%</a:t>
            </a:r>
            <a:endParaRPr lang="en-JM" sz="1050" dirty="0">
              <a:solidFill>
                <a:srgbClr val="576A7F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530340" y="1863090"/>
            <a:ext cx="1165860" cy="1165860"/>
          </a:xfrm>
          <a:prstGeom prst="ellipse">
            <a:avLst/>
          </a:prstGeom>
          <a:noFill/>
          <a:ln w="127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ource Sans Pro Light"/>
                <a:cs typeface="Source Sans Pro Light"/>
              </a:rPr>
              <a:t>Female</a:t>
            </a:r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44740" y="1863090"/>
            <a:ext cx="1165860" cy="1165860"/>
          </a:xfrm>
          <a:prstGeom prst="ellipse">
            <a:avLst/>
          </a:prstGeom>
          <a:noFill/>
          <a:ln w="127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ource Sans Pro Light"/>
                <a:cs typeface="Source Sans Pro Light"/>
              </a:rPr>
              <a:t>Male</a:t>
            </a:r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77000" y="1504950"/>
            <a:ext cx="228600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JM" sz="12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April Comparative Data</a:t>
            </a:r>
          </a:p>
          <a:p>
            <a:pPr algn="ctr"/>
            <a:endParaRPr lang="en-JM" sz="14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76600" y="2876550"/>
            <a:ext cx="228600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JM" sz="12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Comparative Data</a:t>
            </a:r>
          </a:p>
          <a:p>
            <a:pPr algn="ctr"/>
            <a:endParaRPr lang="en-JM" sz="14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48400" y="3790950"/>
            <a:ext cx="1219200" cy="9144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JM" sz="12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Comparative Data</a:t>
            </a:r>
          </a:p>
          <a:p>
            <a:endParaRPr lang="en-JM" sz="14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1000" y="361950"/>
            <a:ext cx="228600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JM" sz="12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Comparative Data</a:t>
            </a:r>
          </a:p>
          <a:p>
            <a:pPr algn="ctr"/>
            <a:endParaRPr lang="en-JM" sz="14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4800" y="3714750"/>
            <a:ext cx="228600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JM" sz="1200" dirty="0" smtClean="0">
                <a:solidFill>
                  <a:srgbClr val="404040"/>
                </a:solidFill>
                <a:latin typeface="Source Sans Pro"/>
                <a:cs typeface="Source Sans Pro"/>
              </a:rPr>
              <a:t>Comparative Data</a:t>
            </a:r>
          </a:p>
          <a:p>
            <a:endParaRPr lang="en-JM" sz="1400" dirty="0">
              <a:solidFill>
                <a:srgbClr val="404040"/>
              </a:solidFill>
              <a:latin typeface="Source Sans Pro"/>
              <a:cs typeface="Source Sans Pro"/>
            </a:endParaRPr>
          </a:p>
        </p:txBody>
      </p:sp>
      <p:grpSp>
        <p:nvGrpSpPr>
          <p:cNvPr id="58" name="Group 57"/>
          <p:cNvGrpSpPr/>
          <p:nvPr/>
        </p:nvGrpSpPr>
        <p:grpSpPr bwMode="black">
          <a:xfrm>
            <a:off x="8001000" y="361951"/>
            <a:ext cx="411831" cy="838200"/>
            <a:chOff x="8132743" y="406909"/>
            <a:chExt cx="269875" cy="549275"/>
          </a:xfrm>
          <a:solidFill>
            <a:srgbClr val="139996"/>
          </a:solidFill>
        </p:grpSpPr>
        <p:sp>
          <p:nvSpPr>
            <p:cNvPr id="59" name="Oval 78"/>
            <p:cNvSpPr>
              <a:spLocks noChangeArrowheads="1"/>
            </p:cNvSpPr>
            <p:nvPr/>
          </p:nvSpPr>
          <p:spPr bwMode="black">
            <a:xfrm>
              <a:off x="8223230" y="406909"/>
              <a:ext cx="90488" cy="904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  <p:sp>
          <p:nvSpPr>
            <p:cNvPr id="60" name="Freeform 79"/>
            <p:cNvSpPr>
              <a:spLocks/>
            </p:cNvSpPr>
            <p:nvPr/>
          </p:nvSpPr>
          <p:spPr bwMode="black">
            <a:xfrm>
              <a:off x="8132743" y="508509"/>
              <a:ext cx="269875" cy="447675"/>
            </a:xfrm>
            <a:custGeom>
              <a:avLst/>
              <a:gdLst>
                <a:gd name="T0" fmla="*/ 133 w 135"/>
                <a:gd name="T1" fmla="*/ 89 h 224"/>
                <a:gd name="T2" fmla="*/ 113 w 135"/>
                <a:gd name="T3" fmla="*/ 17 h 224"/>
                <a:gd name="T4" fmla="*/ 91 w 135"/>
                <a:gd name="T5" fmla="*/ 0 h 224"/>
                <a:gd name="T6" fmla="*/ 43 w 135"/>
                <a:gd name="T7" fmla="*/ 0 h 224"/>
                <a:gd name="T8" fmla="*/ 21 w 135"/>
                <a:gd name="T9" fmla="*/ 17 h 224"/>
                <a:gd name="T10" fmla="*/ 1 w 135"/>
                <a:gd name="T11" fmla="*/ 89 h 224"/>
                <a:gd name="T12" fmla="*/ 8 w 135"/>
                <a:gd name="T13" fmla="*/ 101 h 224"/>
                <a:gd name="T14" fmla="*/ 20 w 135"/>
                <a:gd name="T15" fmla="*/ 94 h 224"/>
                <a:gd name="T16" fmla="*/ 39 w 135"/>
                <a:gd name="T17" fmla="*/ 29 h 224"/>
                <a:gd name="T18" fmla="*/ 41 w 135"/>
                <a:gd name="T19" fmla="*/ 28 h 224"/>
                <a:gd name="T20" fmla="*/ 42 w 135"/>
                <a:gd name="T21" fmla="*/ 30 h 224"/>
                <a:gd name="T22" fmla="*/ 42 w 135"/>
                <a:gd name="T23" fmla="*/ 30 h 224"/>
                <a:gd name="T24" fmla="*/ 42 w 135"/>
                <a:gd name="T25" fmla="*/ 31 h 224"/>
                <a:gd name="T26" fmla="*/ 15 w 135"/>
                <a:gd name="T27" fmla="*/ 127 h 224"/>
                <a:gd name="T28" fmla="*/ 38 w 135"/>
                <a:gd name="T29" fmla="*/ 127 h 224"/>
                <a:gd name="T30" fmla="*/ 38 w 135"/>
                <a:gd name="T31" fmla="*/ 211 h 224"/>
                <a:gd name="T32" fmla="*/ 52 w 135"/>
                <a:gd name="T33" fmla="*/ 224 h 224"/>
                <a:gd name="T34" fmla="*/ 65 w 135"/>
                <a:gd name="T35" fmla="*/ 211 h 224"/>
                <a:gd name="T36" fmla="*/ 65 w 135"/>
                <a:gd name="T37" fmla="*/ 127 h 224"/>
                <a:gd name="T38" fmla="*/ 70 w 135"/>
                <a:gd name="T39" fmla="*/ 127 h 224"/>
                <a:gd name="T40" fmla="*/ 70 w 135"/>
                <a:gd name="T41" fmla="*/ 211 h 224"/>
                <a:gd name="T42" fmla="*/ 83 w 135"/>
                <a:gd name="T43" fmla="*/ 224 h 224"/>
                <a:gd name="T44" fmla="*/ 96 w 135"/>
                <a:gd name="T45" fmla="*/ 211 h 224"/>
                <a:gd name="T46" fmla="*/ 96 w 135"/>
                <a:gd name="T47" fmla="*/ 127 h 224"/>
                <a:gd name="T48" fmla="*/ 120 w 135"/>
                <a:gd name="T49" fmla="*/ 127 h 224"/>
                <a:gd name="T50" fmla="*/ 92 w 135"/>
                <a:gd name="T51" fmla="*/ 31 h 224"/>
                <a:gd name="T52" fmla="*/ 92 w 135"/>
                <a:gd name="T53" fmla="*/ 30 h 224"/>
                <a:gd name="T54" fmla="*/ 92 w 135"/>
                <a:gd name="T55" fmla="*/ 30 h 224"/>
                <a:gd name="T56" fmla="*/ 94 w 135"/>
                <a:gd name="T57" fmla="*/ 28 h 224"/>
                <a:gd name="T58" fmla="*/ 96 w 135"/>
                <a:gd name="T59" fmla="*/ 29 h 224"/>
                <a:gd name="T60" fmla="*/ 114 w 135"/>
                <a:gd name="T61" fmla="*/ 94 h 224"/>
                <a:gd name="T62" fmla="*/ 127 w 135"/>
                <a:gd name="T63" fmla="*/ 101 h 224"/>
                <a:gd name="T64" fmla="*/ 133 w 135"/>
                <a:gd name="T65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224">
                  <a:moveTo>
                    <a:pt x="133" y="89"/>
                  </a:moveTo>
                  <a:cubicBezTo>
                    <a:pt x="113" y="17"/>
                    <a:pt x="113" y="17"/>
                    <a:pt x="113" y="17"/>
                  </a:cubicBezTo>
                  <a:cubicBezTo>
                    <a:pt x="110" y="7"/>
                    <a:pt x="102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3" y="0"/>
                    <a:pt x="24" y="7"/>
                    <a:pt x="21" y="17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4"/>
                    <a:pt x="3" y="99"/>
                    <a:pt x="8" y="101"/>
                  </a:cubicBezTo>
                  <a:cubicBezTo>
                    <a:pt x="13" y="102"/>
                    <a:pt x="18" y="99"/>
                    <a:pt x="20" y="94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40" y="28"/>
                    <a:pt x="41" y="28"/>
                  </a:cubicBezTo>
                  <a:cubicBezTo>
                    <a:pt x="41" y="28"/>
                    <a:pt x="42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8"/>
                    <a:pt x="44" y="224"/>
                    <a:pt x="52" y="224"/>
                  </a:cubicBezTo>
                  <a:cubicBezTo>
                    <a:pt x="59" y="224"/>
                    <a:pt x="65" y="218"/>
                    <a:pt x="65" y="21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0" y="211"/>
                    <a:pt x="70" y="211"/>
                    <a:pt x="70" y="211"/>
                  </a:cubicBezTo>
                  <a:cubicBezTo>
                    <a:pt x="70" y="218"/>
                    <a:pt x="76" y="224"/>
                    <a:pt x="83" y="224"/>
                  </a:cubicBezTo>
                  <a:cubicBezTo>
                    <a:pt x="90" y="224"/>
                    <a:pt x="96" y="218"/>
                    <a:pt x="96" y="211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29"/>
                    <a:pt x="93" y="28"/>
                    <a:pt x="94" y="28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114" y="94"/>
                    <a:pt x="114" y="94"/>
                    <a:pt x="114" y="94"/>
                  </a:cubicBezTo>
                  <a:cubicBezTo>
                    <a:pt x="116" y="99"/>
                    <a:pt x="121" y="102"/>
                    <a:pt x="127" y="101"/>
                  </a:cubicBezTo>
                  <a:cubicBezTo>
                    <a:pt x="132" y="99"/>
                    <a:pt x="135" y="94"/>
                    <a:pt x="133" y="8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</p:grpSp>
      <p:pic>
        <p:nvPicPr>
          <p:cNvPr id="2" name="Picture 1" descr="mouse3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550"/>
            <a:ext cx="533400" cy="5334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 bwMode="black">
          <a:xfrm>
            <a:off x="4278872" y="1353821"/>
            <a:ext cx="216928" cy="532130"/>
            <a:chOff x="7858105" y="406909"/>
            <a:chExt cx="211138" cy="5492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Oval 76"/>
            <p:cNvSpPr>
              <a:spLocks noChangeArrowheads="1"/>
            </p:cNvSpPr>
            <p:nvPr/>
          </p:nvSpPr>
          <p:spPr bwMode="black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  <p:sp>
          <p:nvSpPr>
            <p:cNvPr id="43" name="Freeform 77"/>
            <p:cNvSpPr>
              <a:spLocks/>
            </p:cNvSpPr>
            <p:nvPr/>
          </p:nvSpPr>
          <p:spPr bwMode="black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/>
                <a:cs typeface="Source Sans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438150"/>
            <a:ext cx="3810000" cy="1143000"/>
          </a:xfrm>
        </p:spPr>
        <p:txBody>
          <a:bodyPr/>
          <a:lstStyle/>
          <a:p>
            <a:r>
              <a:rPr lang="en-US" sz="2400" b="0" dirty="0" smtClean="0"/>
              <a:t>CONCLUSIONS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Summary of data analysis and results.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5791200" y="3105150"/>
            <a:ext cx="2438400" cy="307975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36DEE"/>
                </a:solidFill>
              </a:rPr>
              <a:t>Main Header Title</a:t>
            </a:r>
            <a:endParaRPr lang="en-US" dirty="0">
              <a:solidFill>
                <a:srgbClr val="136DE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05400" y="3105150"/>
            <a:ext cx="461548" cy="440882"/>
          </a:xfrm>
          <a:prstGeom prst="roundRect">
            <a:avLst>
              <a:gd name="adj" fmla="val 50000"/>
            </a:avLst>
          </a:prstGeom>
          <a:solidFill>
            <a:srgbClr val="13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05400" y="3714750"/>
            <a:ext cx="461548" cy="440882"/>
          </a:xfrm>
          <a:prstGeom prst="roundRect">
            <a:avLst>
              <a:gd name="adj" fmla="val 50000"/>
            </a:avLst>
          </a:prstGeom>
          <a:solidFill>
            <a:srgbClr val="1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pic>
        <p:nvPicPr>
          <p:cNvPr id="9" name="Picture Placeholder 8" descr="sample1-011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95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eo6fig3.gif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944" b="-4094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657600" y="2274888"/>
            <a:ext cx="2127250" cy="830262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Nam tincidunt enim </a:t>
            </a:r>
            <a:r>
              <a:rPr lang="en-JM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sit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172200" y="2266950"/>
            <a:ext cx="2127250" cy="830262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Nam tincidunt enim </a:t>
            </a:r>
            <a:r>
              <a:rPr lang="en-JM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sit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657600" y="3798888"/>
            <a:ext cx="2127250" cy="830262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Nam tincidunt enim sit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248400" y="3790950"/>
            <a:ext cx="2127250" cy="830262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 Light"/>
              </a:rPr>
              <a:t>Consectetur  met adipiscing elit. Aenean ac elit a felis pharetra Met Adipiscing. Nam tincidunt enim sit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191000" y="1806435"/>
            <a:ext cx="1600200" cy="308115"/>
          </a:xfrm>
        </p:spPr>
        <p:txBody>
          <a:bodyPr/>
          <a:lstStyle/>
          <a:p>
            <a:r>
              <a:rPr lang="en-US" dirty="0" smtClean="0">
                <a:solidFill>
                  <a:srgbClr val="136DEE"/>
                </a:solidFill>
              </a:rPr>
              <a:t>Point 1</a:t>
            </a:r>
            <a:endParaRPr lang="en-US" dirty="0">
              <a:solidFill>
                <a:srgbClr val="136DEE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5600" y="1806435"/>
            <a:ext cx="1600200" cy="308115"/>
          </a:xfrm>
        </p:spPr>
        <p:txBody>
          <a:bodyPr/>
          <a:lstStyle/>
          <a:p>
            <a:r>
              <a:rPr lang="en-US" dirty="0" smtClean="0">
                <a:solidFill>
                  <a:srgbClr val="136DEE"/>
                </a:solidFill>
              </a:rPr>
              <a:t>Point 2</a:t>
            </a:r>
            <a:endParaRPr lang="en-US" dirty="0">
              <a:solidFill>
                <a:srgbClr val="136DE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191000" y="3317877"/>
            <a:ext cx="1600200" cy="308115"/>
          </a:xfrm>
        </p:spPr>
        <p:txBody>
          <a:bodyPr/>
          <a:lstStyle/>
          <a:p>
            <a:r>
              <a:rPr lang="en-US" dirty="0" smtClean="0">
                <a:solidFill>
                  <a:srgbClr val="136DEE"/>
                </a:solidFill>
              </a:rPr>
              <a:t>Point 3</a:t>
            </a:r>
            <a:endParaRPr lang="en-US" dirty="0">
              <a:solidFill>
                <a:srgbClr val="136DE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705600" y="3317877"/>
            <a:ext cx="1600200" cy="308115"/>
          </a:xfrm>
        </p:spPr>
        <p:txBody>
          <a:bodyPr/>
          <a:lstStyle/>
          <a:p>
            <a:r>
              <a:rPr lang="en-US" dirty="0" smtClean="0">
                <a:solidFill>
                  <a:srgbClr val="136DEE"/>
                </a:solidFill>
              </a:rPr>
              <a:t>Point 4</a:t>
            </a:r>
            <a:endParaRPr lang="en-US" dirty="0">
              <a:solidFill>
                <a:srgbClr val="136DEE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CONCLUSIONS ALTERNATE</a:t>
            </a:r>
            <a:endParaRPr lang="en-US" b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final review of key points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194711" y="3227611"/>
            <a:ext cx="461548" cy="440882"/>
          </a:xfrm>
          <a:prstGeom prst="roundRect">
            <a:avLst>
              <a:gd name="adj" fmla="val 50000"/>
            </a:avLst>
          </a:prstGeom>
          <a:solidFill>
            <a:srgbClr val="1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72967" y="3240588"/>
            <a:ext cx="461548" cy="440882"/>
          </a:xfrm>
          <a:prstGeom prst="roundRect">
            <a:avLst>
              <a:gd name="adj" fmla="val 50000"/>
            </a:avLst>
          </a:prstGeom>
          <a:solidFill>
            <a:srgbClr val="13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94711" y="1783569"/>
            <a:ext cx="461548" cy="440882"/>
          </a:xfrm>
          <a:prstGeom prst="roundRect">
            <a:avLst>
              <a:gd name="adj" fmla="val 50000"/>
            </a:avLst>
          </a:prstGeom>
          <a:solidFill>
            <a:srgbClr val="136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72967" y="1783569"/>
            <a:ext cx="461548" cy="440882"/>
          </a:xfrm>
          <a:prstGeom prst="roundRect">
            <a:avLst>
              <a:gd name="adj" fmla="val 50000"/>
            </a:avLst>
          </a:prstGeom>
          <a:solidFill>
            <a:srgbClr val="139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11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JM" b="0" dirty="0">
                <a:solidFill>
                  <a:srgbClr val="136DEE"/>
                </a:solidFill>
                <a:latin typeface="Source Sans Pro"/>
                <a:cs typeface="Source Sans Pro"/>
              </a:rPr>
              <a:t>Insert Header Information</a:t>
            </a:r>
          </a:p>
          <a:p>
            <a:endParaRPr lang="en-US" b="0" dirty="0">
              <a:solidFill>
                <a:srgbClr val="136DEE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457200" y="4095750"/>
            <a:ext cx="1752600" cy="533400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laudantium, totam rem aperiam, eaque ipsa quae ab illo inventore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JM" b="0" dirty="0">
                <a:solidFill>
                  <a:srgbClr val="136DEE"/>
                </a:solidFill>
                <a:latin typeface="Source Sans Pro"/>
                <a:cs typeface="Source Sans Pro"/>
              </a:rPr>
              <a:t>Insert Header Information</a:t>
            </a:r>
          </a:p>
          <a:p>
            <a:endParaRPr lang="en-US" b="0" dirty="0">
              <a:solidFill>
                <a:srgbClr val="136DEE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2590800" y="4095750"/>
            <a:ext cx="1752600" cy="533400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laudantium, totam rem aperiam, eaque ipsa quae ab illo inventore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JM" b="0" dirty="0">
                <a:solidFill>
                  <a:srgbClr val="136DEE"/>
                </a:solidFill>
                <a:latin typeface="Source Sans Pro"/>
                <a:cs typeface="Source Sans Pro"/>
              </a:rPr>
              <a:t>Insert Header Information</a:t>
            </a:r>
          </a:p>
          <a:p>
            <a:endParaRPr lang="en-US" b="0" dirty="0">
              <a:solidFill>
                <a:srgbClr val="136DEE"/>
              </a:solidFill>
              <a:latin typeface="Source Sans Pro"/>
              <a:cs typeface="Source Sans Pro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3"/>
          </p:nvPr>
        </p:nvSpPr>
        <p:spPr>
          <a:xfrm>
            <a:off x="4800600" y="4095750"/>
            <a:ext cx="1752600" cy="533400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laudantium, totam rem aperiam, eaque ipsa quae ab illo inventore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JM" b="0" dirty="0">
                <a:solidFill>
                  <a:srgbClr val="136DEE"/>
                </a:solidFill>
                <a:latin typeface="Source Sans Pro"/>
                <a:cs typeface="Source Sans Pro"/>
              </a:rPr>
              <a:t>Insert Header Information</a:t>
            </a:r>
          </a:p>
          <a:p>
            <a:endParaRPr lang="en-US" b="0" dirty="0">
              <a:solidFill>
                <a:srgbClr val="136DEE"/>
              </a:solidFill>
              <a:latin typeface="Source Sans Pro"/>
              <a:cs typeface="Source Sans Pro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7010400" y="4095750"/>
            <a:ext cx="1752600" cy="533400"/>
          </a:xfrm>
        </p:spPr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laudantium, totam rem aperiam, eaque ipsa quae ab illo inventore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FUTURE RESEARCH</a:t>
            </a:r>
            <a:endParaRPr lang="en-US" b="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we are and </a:t>
            </a:r>
            <a:r>
              <a:rPr lang="x-none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where we are going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9600" y="1809750"/>
            <a:ext cx="1066800" cy="228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50" dirty="0" smtClean="0">
                <a:solidFill>
                  <a:schemeClr val="bg1"/>
                </a:solidFill>
                <a:latin typeface="Source Sans Pro Light"/>
              </a:rPr>
              <a:t>2010</a:t>
            </a:r>
            <a:endParaRPr lang="en-JM" sz="1050" dirty="0">
              <a:solidFill>
                <a:schemeClr val="bg1"/>
              </a:solidFill>
              <a:latin typeface="Source Sans Pro Light"/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2971800" y="1809750"/>
            <a:ext cx="1066800" cy="228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50" dirty="0" smtClean="0">
                <a:solidFill>
                  <a:schemeClr val="bg1"/>
                </a:solidFill>
                <a:latin typeface="Source Sans Pro Light"/>
              </a:rPr>
              <a:t>2011</a:t>
            </a:r>
            <a:endParaRPr lang="en-JM" sz="1050" dirty="0">
              <a:solidFill>
                <a:schemeClr val="bg1"/>
              </a:solidFill>
              <a:latin typeface="Source Sans Pro Light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7543800" y="1809750"/>
            <a:ext cx="1066800" cy="228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50" dirty="0" smtClean="0">
                <a:solidFill>
                  <a:schemeClr val="bg1"/>
                </a:solidFill>
                <a:latin typeface="Source Sans Pro Light"/>
              </a:rPr>
              <a:t>2013</a:t>
            </a:r>
            <a:endParaRPr lang="en-JM" sz="1050" dirty="0">
              <a:solidFill>
                <a:schemeClr val="bg1"/>
              </a:solidFill>
              <a:latin typeface="Source Sans Pro Light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5181600" y="1809750"/>
            <a:ext cx="1066800" cy="228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JM" sz="1050" dirty="0" smtClean="0">
                <a:solidFill>
                  <a:schemeClr val="bg1"/>
                </a:solidFill>
                <a:latin typeface="Source Sans Pro Light"/>
              </a:rPr>
              <a:t>2012</a:t>
            </a:r>
            <a:endParaRPr lang="en-JM" sz="1050" dirty="0">
              <a:solidFill>
                <a:schemeClr val="bg1"/>
              </a:solidFill>
              <a:latin typeface="Source Sans Pro Ligh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33400" y="40195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67000" y="40195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6800" y="40195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86600" y="40195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15" descr="asbestos_3.jpg"/>
          <p:cNvPicPr>
            <a:picLocks noGrp="1" noChangeAspect="1"/>
          </p:cNvPicPr>
          <p:nvPr>
            <p:ph type="pic"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b="21234"/>
          <a:stretch>
            <a:fillRect/>
          </a:stretch>
        </p:blipFill>
        <p:spPr/>
      </p:pic>
      <p:pic>
        <p:nvPicPr>
          <p:cNvPr id="21" name="Picture Placeholder 20" descr="DC1b.jpeg"/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r="6980"/>
          <a:stretch>
            <a:fillRect/>
          </a:stretch>
        </p:blipFill>
        <p:spPr/>
      </p:pic>
      <p:pic>
        <p:nvPicPr>
          <p:cNvPr id="22" name="Picture Placeholder 21" descr="20pyralidae44.jpg"/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5" b="14215"/>
          <a:stretch>
            <a:fillRect/>
          </a:stretch>
        </p:blipFill>
        <p:spPr/>
      </p:pic>
      <p:pic>
        <p:nvPicPr>
          <p:cNvPr id="23" name="Picture Placeholder 22" descr="sample1-011.jpg"/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14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97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/>
          <p:cNvSpPr txBox="1">
            <a:spLocks/>
          </p:cNvSpPr>
          <p:nvPr/>
        </p:nvSpPr>
        <p:spPr>
          <a:xfrm>
            <a:off x="457200" y="495300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r>
              <a:rPr lang="en-JM" dirty="0" smtClean="0"/>
              <a:t>THANK YOU!</a:t>
            </a:r>
            <a:endParaRPr lang="en-JM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803400"/>
            <a:ext cx="1523303" cy="1523303"/>
          </a:xfrm>
          <a:prstGeom prst="rect">
            <a:avLst/>
          </a:prstGeom>
        </p:spPr>
      </p:pic>
      <p:sp>
        <p:nvSpPr>
          <p:cNvPr id="5" name="Title 13"/>
          <p:cNvSpPr txBox="1">
            <a:spLocks/>
          </p:cNvSpPr>
          <p:nvPr/>
        </p:nvSpPr>
        <p:spPr>
          <a:xfrm>
            <a:off x="456851" y="3777553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defRPr>
            </a:lvl1pPr>
          </a:lstStyle>
          <a:p>
            <a:r>
              <a:rPr lang="en-JM" sz="1800" dirty="0" smtClean="0"/>
              <a:t>Please visit our research </a:t>
            </a:r>
            <a:r>
              <a:rPr lang="en-JM" sz="1800" dirty="0"/>
              <a:t>page: </a:t>
            </a:r>
            <a:r>
              <a:rPr lang="en-JM" sz="1800" dirty="0" err="1" smtClean="0"/>
              <a:t>mimbcd-ui.github.io</a:t>
            </a:r>
            <a:endParaRPr lang="en-JM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859" y="252222"/>
            <a:ext cx="5391912" cy="1100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1" y="4229100"/>
            <a:ext cx="253162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75" y="4229100"/>
            <a:ext cx="213935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26" y="4229100"/>
            <a:ext cx="601579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05" y="4229100"/>
            <a:ext cx="18712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609600" y="2959943"/>
            <a:ext cx="472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1200" b="1" dirty="0" err="1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Instituto</a:t>
            </a:r>
            <a:r>
              <a:rPr lang="en-JM" sz="1200" b="1" dirty="0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 Superior </a:t>
            </a:r>
            <a:r>
              <a:rPr lang="en-JM" sz="1200" b="1" dirty="0" err="1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Técnico</a:t>
            </a:r>
            <a:endParaRPr lang="en-JM" sz="1200" b="1" dirty="0">
              <a:solidFill>
                <a:schemeClr val="tx2">
                  <a:lumMod val="7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9600" y="241935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Universidade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 de </a:t>
            </a:r>
            <a:r>
              <a:rPr lang="en-US" sz="3200" b="1" dirty="0" err="1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Lisboa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618498" y="3373953"/>
            <a:ext cx="684910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373C4B"/>
                </a:solidFill>
                <a:latin typeface="Alegreya Sans Black"/>
                <a:ea typeface="+mj-ea"/>
                <a:cs typeface="Alegreya Sans Black"/>
              </a:defRPr>
            </a:lvl1pPr>
          </a:lstStyle>
          <a:p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ISR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ource Sans Pro"/>
                <a:cs typeface="Source Sans Pro"/>
              </a:rPr>
              <a:t>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Source Sans Pro"/>
                <a:cs typeface="Source Sans Pro"/>
              </a:rPr>
              <a:t>&amp;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  <a:latin typeface="Source Sans Pro Light"/>
                <a:cs typeface="Source Sans Pro Light"/>
              </a:rPr>
              <a:t>INESC-ID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1950"/>
            <a:ext cx="2531624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23" y="361950"/>
            <a:ext cx="2139351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73" y="361950"/>
            <a:ext cx="601579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2" y="361950"/>
            <a:ext cx="18712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r>
              <a:rPr lang="en-US" dirty="0" smtClean="0"/>
              <a:t>Francisco Maria Calisto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71"/>
          </p:nvPr>
        </p:nvSpPr>
        <p:spPr>
          <a:xfrm>
            <a:off x="684212" y="3594100"/>
            <a:ext cx="1373188" cy="273050"/>
          </a:xfrm>
        </p:spPr>
        <p:txBody>
          <a:bodyPr/>
          <a:lstStyle/>
          <a:p>
            <a:r>
              <a:rPr lang="en-US" dirty="0" smtClean="0"/>
              <a:t>Research Assistant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en-US" dirty="0" smtClean="0"/>
              <a:t>Jacinto Carlos </a:t>
            </a:r>
            <a:r>
              <a:rPr lang="en-US" dirty="0" err="1" smtClean="0"/>
              <a:t>Nascimento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en-US" dirty="0" smtClean="0"/>
              <a:t>Researcher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75"/>
          </p:nvPr>
        </p:nvSpPr>
        <p:spPr/>
        <p:txBody>
          <a:bodyPr/>
          <a:lstStyle/>
          <a:p>
            <a:r>
              <a:rPr lang="en-US" dirty="0" smtClean="0"/>
              <a:t>Alfredo Ferreira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r>
              <a:rPr lang="en-US" dirty="0" smtClean="0"/>
              <a:t>Senior Researcher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78"/>
          </p:nvPr>
        </p:nvSpPr>
        <p:spPr/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Gonçalves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r>
              <a:rPr lang="en-US" dirty="0"/>
              <a:t>Senior Researcher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ISR &amp; INESC-ID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Research Team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893601" y="3867150"/>
            <a:ext cx="287999" cy="0"/>
          </a:xfrm>
          <a:prstGeom prst="line">
            <a:avLst/>
          </a:prstGeom>
          <a:ln w="19050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27201" y="3867150"/>
            <a:ext cx="287999" cy="0"/>
          </a:xfrm>
          <a:prstGeom prst="line">
            <a:avLst/>
          </a:prstGeom>
          <a:ln w="19050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810000" y="1962150"/>
            <a:ext cx="304800" cy="304800"/>
          </a:xfrm>
          <a:prstGeom prst="ellipse">
            <a:avLst/>
          </a:prstGeom>
          <a:solidFill>
            <a:srgbClr val="136DEE">
              <a:alpha val="84000"/>
            </a:srgb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924800" y="1962150"/>
            <a:ext cx="304800" cy="304800"/>
          </a:xfrm>
          <a:prstGeom prst="ellipse">
            <a:avLst/>
          </a:prstGeom>
          <a:solidFill>
            <a:srgbClr val="136DEE">
              <a:alpha val="84000"/>
            </a:srgb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791200" y="1962150"/>
            <a:ext cx="304800" cy="304800"/>
          </a:xfrm>
          <a:prstGeom prst="ellipse">
            <a:avLst/>
          </a:prstGeom>
          <a:solidFill>
            <a:srgbClr val="136DEE">
              <a:alpha val="84000"/>
            </a:srgb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Source Sans Pro Light"/>
              <a:cs typeface="Source Sans Pro Ligh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795602" y="38671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752600" y="1962150"/>
            <a:ext cx="304800" cy="304800"/>
          </a:xfrm>
          <a:prstGeom prst="ellipse">
            <a:avLst/>
          </a:prstGeom>
          <a:solidFill>
            <a:srgbClr val="136DEE">
              <a:alpha val="84000"/>
            </a:srgbClr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Source Sans Pro Light"/>
              <a:cs typeface="Source Sans Pro Ligh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853002" y="3867150"/>
            <a:ext cx="287999" cy="0"/>
          </a:xfrm>
          <a:prstGeom prst="line">
            <a:avLst/>
          </a:prstGeom>
          <a:ln w="19050" cap="rnd" cmpd="sng">
            <a:solidFill>
              <a:srgbClr val="136DE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Placeholder 19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5" y="1847414"/>
            <a:ext cx="1371600" cy="1371600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6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9" y="1885950"/>
            <a:ext cx="1371600" cy="1371600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6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85950"/>
            <a:ext cx="1371600" cy="1371600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6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88" y="1885950"/>
            <a:ext cx="1371600" cy="1371600"/>
          </a:xfrm>
        </p:spPr>
      </p:pic>
    </p:spTree>
    <p:extLst>
      <p:ext uri="{BB962C8B-B14F-4D97-AF65-F5344CB8AC3E}">
        <p14:creationId xmlns:p14="http://schemas.microsoft.com/office/powerpoint/2010/main" val="35848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JM" dirty="0" smtClean="0"/>
              <a:t>MOTIVATION</a:t>
            </a:r>
            <a:endParaRPr lang="en-US" dirty="0">
              <a:solidFill>
                <a:srgbClr val="136DE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457200" y="514350"/>
            <a:ext cx="5029200" cy="323850"/>
          </a:xfrm>
        </p:spPr>
        <p:txBody>
          <a:bodyPr/>
          <a:lstStyle/>
          <a:p>
            <a:r>
              <a:rPr lang="en-JM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we are doing the research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219200" y="1809750"/>
            <a:ext cx="6705600" cy="761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 Light"/>
                <a:cs typeface="Source Sans Pro"/>
              </a:rPr>
              <a:t>One: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Understand how time performance can be superior regarding the touch environment.</a:t>
            </a:r>
            <a:endParaRPr lang="en-JM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JM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JM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19109" y="1900240"/>
            <a:ext cx="457200" cy="457200"/>
          </a:xfrm>
          <a:prstGeom prst="ellipse">
            <a:avLst/>
          </a:prstGeom>
          <a:solidFill>
            <a:srgbClr val="C4C4C4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ource Sans Pro Light"/>
                <a:cs typeface="Source Sans Pro Light"/>
              </a:rPr>
              <a:t>01</a:t>
            </a:r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219200" y="2800349"/>
            <a:ext cx="6705600" cy="761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 Light"/>
                <a:cs typeface="Source Sans Pro"/>
              </a:rPr>
              <a:t>Two: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Bring more intuitive controls to the medical and clinical fields, as well as, a better user experience.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JM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JM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219200" y="3714749"/>
            <a:ext cx="6705600" cy="761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76A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 Light"/>
                <a:cs typeface="Source Sans Pro"/>
              </a:rPr>
              <a:t>Three: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Understand how in </a:t>
            </a:r>
            <a:r>
              <a:rPr lang="en-JM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less time, the user interface </a:t>
            </a: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could deliver </a:t>
            </a:r>
            <a:r>
              <a:rPr lang="en-JM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more information per action, concerning </a:t>
            </a:r>
            <a:r>
              <a:rPr lang="en-JM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annotations, to be consumed as a dataset.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JM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JM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15" name="Arc 14"/>
          <p:cNvSpPr/>
          <p:nvPr/>
        </p:nvSpPr>
        <p:spPr>
          <a:xfrm rot="1113287">
            <a:off x="495710" y="1876841"/>
            <a:ext cx="503999" cy="503999"/>
          </a:xfrm>
          <a:prstGeom prst="arc">
            <a:avLst>
              <a:gd name="adj1" fmla="val 15826233"/>
              <a:gd name="adj2" fmla="val 4501929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9109" y="2890840"/>
            <a:ext cx="457200" cy="457200"/>
          </a:xfrm>
          <a:prstGeom prst="ellipse">
            <a:avLst/>
          </a:prstGeom>
          <a:solidFill>
            <a:srgbClr val="136DEE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ource Sans Pro Light"/>
                <a:cs typeface="Source Sans Pro Light"/>
              </a:rPr>
              <a:t>02</a:t>
            </a:r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20" name="Arc 19"/>
          <p:cNvSpPr/>
          <p:nvPr/>
        </p:nvSpPr>
        <p:spPr>
          <a:xfrm rot="1113287">
            <a:off x="495710" y="2867441"/>
            <a:ext cx="503999" cy="503999"/>
          </a:xfrm>
          <a:prstGeom prst="arc">
            <a:avLst>
              <a:gd name="adj1" fmla="val 15826233"/>
              <a:gd name="adj2" fmla="val 4501929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9109" y="3805239"/>
            <a:ext cx="457200" cy="457200"/>
          </a:xfrm>
          <a:prstGeom prst="ellipse">
            <a:avLst/>
          </a:prstGeom>
          <a:solidFill>
            <a:srgbClr val="139996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Source Sans Pro Light"/>
                <a:cs typeface="Source Sans Pro Light"/>
              </a:rPr>
              <a:t>03</a:t>
            </a:r>
            <a:endParaRPr lang="en-US" sz="1100" dirty="0">
              <a:latin typeface="Source Sans Pro Light"/>
              <a:cs typeface="Source Sans Pro Light"/>
            </a:endParaRPr>
          </a:p>
        </p:txBody>
      </p:sp>
      <p:sp>
        <p:nvSpPr>
          <p:cNvPr id="22" name="Arc 21"/>
          <p:cNvSpPr/>
          <p:nvPr/>
        </p:nvSpPr>
        <p:spPr>
          <a:xfrm rot="1113287">
            <a:off x="495710" y="3781840"/>
            <a:ext cx="503999" cy="503999"/>
          </a:xfrm>
          <a:prstGeom prst="arc">
            <a:avLst>
              <a:gd name="adj1" fmla="val 15826233"/>
              <a:gd name="adj2" fmla="val 4501929"/>
            </a:avLst>
          </a:prstGeom>
          <a:ln w="1270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JM" b="0" dirty="0" smtClean="0"/>
              <a:t>HYPOTHESIS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idea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457200" y="2244725"/>
            <a:ext cx="8229600" cy="10890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JM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A clear concise statement of your hypothesis</a:t>
            </a:r>
            <a:endParaRPr lang="en-JM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82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JM" dirty="0" smtClean="0"/>
              <a:t>PROBLEMS AND METHODS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we are thinking about the research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457200" y="2016125"/>
            <a:ext cx="2819400" cy="4032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Consectetur  met adipiscing elit. Aenean ac elit a felis pharetra Met adipiscing. Nam tincidunt enim sit Amet Gravida nunc vel Fringilla</a:t>
            </a:r>
            <a:endParaRPr lang="en-JM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457200" y="1809750"/>
            <a:ext cx="2819400" cy="3270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11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STRENGTHS</a:t>
            </a:r>
            <a:endParaRPr lang="en-JM" sz="11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27" name="Text Placeholder 5"/>
          <p:cNvSpPr txBox="1">
            <a:spLocks/>
          </p:cNvSpPr>
          <p:nvPr/>
        </p:nvSpPr>
        <p:spPr>
          <a:xfrm>
            <a:off x="457200" y="3082925"/>
            <a:ext cx="28194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Consectetur  met adipiscing elit. Aenean ac elit a felis pharetra Met adipiscing. Nam tincidunt enim sit Amet Gravida nunc vel Fringilla</a:t>
            </a:r>
            <a:endParaRPr lang="en-JM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29" name="Text Placeholder 6"/>
          <p:cNvSpPr txBox="1">
            <a:spLocks/>
          </p:cNvSpPr>
          <p:nvPr/>
        </p:nvSpPr>
        <p:spPr>
          <a:xfrm>
            <a:off x="457200" y="2854325"/>
            <a:ext cx="2819400" cy="3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50" b="1" kern="1200">
                <a:solidFill>
                  <a:srgbClr val="424C53"/>
                </a:solidFill>
                <a:latin typeface="Mission Gothic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WEAKNESSES</a:t>
            </a:r>
            <a:endParaRPr lang="en-JM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457200" y="4019550"/>
            <a:ext cx="28194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Consectetur  met adipiscing elit. Aenean ac elit a felis pharetra Met adipiscing. Nam tincidunt enim</a:t>
            </a:r>
            <a:endParaRPr lang="en-JM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34" name="Text Placeholder 6"/>
          <p:cNvSpPr txBox="1">
            <a:spLocks/>
          </p:cNvSpPr>
          <p:nvPr/>
        </p:nvSpPr>
        <p:spPr>
          <a:xfrm>
            <a:off x="457200" y="3867150"/>
            <a:ext cx="2819400" cy="3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50" b="1" kern="1200">
                <a:solidFill>
                  <a:srgbClr val="424C53"/>
                </a:solidFill>
                <a:latin typeface="Mission Gothic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OPPORTUNITIES</a:t>
            </a:r>
            <a:endParaRPr lang="en-JM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486400" y="2016125"/>
            <a:ext cx="2819400" cy="4032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Consectetur  met adipiscing elit. Aenean ac elit a felis pharetra Met adipiscing. Nam tincidunt enim sit Amet Gravida nunc vel Fringilla</a:t>
            </a:r>
            <a:endParaRPr lang="en-JM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5486400" y="1809750"/>
            <a:ext cx="2819400" cy="3270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11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STRENGTHS</a:t>
            </a:r>
            <a:endParaRPr lang="en-JM" sz="11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5486400" y="3082925"/>
            <a:ext cx="28194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Consectetur  met adipiscing elit. Aenean ac elit a felis pharetra Met adipiscing. Nam tincidunt enim sit Amet Gravida nunc vel Fringilla</a:t>
            </a:r>
            <a:endParaRPr lang="en-JM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20" name="Text Placeholder 6"/>
          <p:cNvSpPr txBox="1">
            <a:spLocks/>
          </p:cNvSpPr>
          <p:nvPr/>
        </p:nvSpPr>
        <p:spPr>
          <a:xfrm>
            <a:off x="5486400" y="2854325"/>
            <a:ext cx="2819400" cy="3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50" b="1" kern="1200">
                <a:solidFill>
                  <a:srgbClr val="424C53"/>
                </a:solidFill>
                <a:latin typeface="Mission Gothic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WEAKNESSES</a:t>
            </a:r>
            <a:endParaRPr lang="en-JM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5486400" y="4019550"/>
            <a:ext cx="2819400" cy="403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JM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/>
                <a:ea typeface="Source Sans Pro Light"/>
                <a:cs typeface="Source Sans Pro Light"/>
              </a:rPr>
              <a:t>Consectetur  met adipiscing elit. Aenean ac elit a felis pharetra Met adipiscing. Nam tincidunt enim</a:t>
            </a:r>
            <a:endParaRPr lang="en-JM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/>
              <a:cs typeface="Source Sans Pro Light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>
          <a:xfrm>
            <a:off x="5486400" y="3867150"/>
            <a:ext cx="2819400" cy="32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050" b="1" kern="1200">
                <a:solidFill>
                  <a:srgbClr val="424C53"/>
                </a:solidFill>
                <a:latin typeface="Mission Gothic Regular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OPPORTUNITIES</a:t>
            </a:r>
            <a:endParaRPr lang="en-JM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429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b="0" dirty="0" smtClean="0"/>
              <a:t>A TIMELINE OF THE RESEARCH PROJECT</a:t>
            </a:r>
            <a:endParaRPr lang="en-US" dirty="0"/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2590800" y="2114550"/>
            <a:ext cx="1219200" cy="304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800" dirty="0" smtClean="0">
                <a:solidFill>
                  <a:srgbClr val="136DEE"/>
                </a:solidFill>
                <a:latin typeface="Source Sans Pro Light"/>
              </a:rPr>
              <a:t>Key Step 1</a:t>
            </a:r>
            <a:endParaRPr lang="en-JM" sz="1800" dirty="0">
              <a:solidFill>
                <a:srgbClr val="136DEE"/>
              </a:solidFill>
              <a:latin typeface="Source Sans Pro Ligh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998400" y="2114550"/>
            <a:ext cx="0" cy="2057400"/>
          </a:xfrm>
          <a:prstGeom prst="line">
            <a:avLst/>
          </a:prstGeom>
          <a:ln w="12700" cap="rnd" cmpd="sng">
            <a:solidFill>
              <a:srgbClr val="136DEE"/>
            </a:solidFill>
            <a:prstDash val="dot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 txBox="1">
            <a:spLocks/>
          </p:cNvSpPr>
          <p:nvPr/>
        </p:nvSpPr>
        <p:spPr>
          <a:xfrm>
            <a:off x="4191000" y="2038350"/>
            <a:ext cx="18288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100" dirty="0" smtClean="0">
                <a:solidFill>
                  <a:srgbClr val="404040"/>
                </a:solidFill>
                <a:latin typeface="Source Sans Pro Light"/>
              </a:rPr>
              <a:t>Lorem ipsum dolor sit amet, consectetur lorem ipsum </a:t>
            </a:r>
            <a:endParaRPr lang="en-JM" sz="1100" dirty="0">
              <a:solidFill>
                <a:srgbClr val="404040"/>
              </a:solidFill>
              <a:latin typeface="Source Sans Pro Light"/>
            </a:endParaRPr>
          </a:p>
        </p:txBody>
      </p:sp>
      <p:sp>
        <p:nvSpPr>
          <p:cNvPr id="34" name="Text Placeholder 5"/>
          <p:cNvSpPr txBox="1">
            <a:spLocks/>
          </p:cNvSpPr>
          <p:nvPr/>
        </p:nvSpPr>
        <p:spPr>
          <a:xfrm>
            <a:off x="4191000" y="2647950"/>
            <a:ext cx="18288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100" dirty="0" smtClean="0">
                <a:solidFill>
                  <a:srgbClr val="404040"/>
                </a:solidFill>
                <a:latin typeface="Source Sans Pro Light"/>
              </a:rPr>
              <a:t>Lorem ipsum dolor sit amet, consectetur lorem ipsum </a:t>
            </a:r>
            <a:endParaRPr lang="en-JM" sz="1100" dirty="0">
              <a:solidFill>
                <a:srgbClr val="404040"/>
              </a:solidFill>
              <a:latin typeface="Source Sans Pro Light"/>
            </a:endParaRPr>
          </a:p>
        </p:txBody>
      </p:sp>
      <p:sp>
        <p:nvSpPr>
          <p:cNvPr id="35" name="Text Placeholder 5"/>
          <p:cNvSpPr txBox="1">
            <a:spLocks/>
          </p:cNvSpPr>
          <p:nvPr/>
        </p:nvSpPr>
        <p:spPr>
          <a:xfrm>
            <a:off x="4191000" y="3333750"/>
            <a:ext cx="18288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100" dirty="0" smtClean="0">
                <a:solidFill>
                  <a:srgbClr val="404040"/>
                </a:solidFill>
                <a:latin typeface="Source Sans Pro Light"/>
              </a:rPr>
              <a:t>Lorem ipsum dolor sit amet, consectetur lorem ipsum </a:t>
            </a:r>
            <a:endParaRPr lang="en-JM" sz="1100" dirty="0">
              <a:solidFill>
                <a:srgbClr val="404040"/>
              </a:solidFill>
              <a:latin typeface="Source Sans Pro Light"/>
            </a:endParaRPr>
          </a:p>
        </p:txBody>
      </p:sp>
      <p:sp>
        <p:nvSpPr>
          <p:cNvPr id="36" name="Text Placeholder 5"/>
          <p:cNvSpPr txBox="1">
            <a:spLocks/>
          </p:cNvSpPr>
          <p:nvPr/>
        </p:nvSpPr>
        <p:spPr>
          <a:xfrm>
            <a:off x="4191000" y="3867150"/>
            <a:ext cx="18288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100" dirty="0" smtClean="0">
                <a:solidFill>
                  <a:srgbClr val="404040"/>
                </a:solidFill>
                <a:latin typeface="Source Sans Pro Light"/>
              </a:rPr>
              <a:t>Lorem ipsum dolor sit amet, consectetur lorem ipsum </a:t>
            </a:r>
            <a:endParaRPr lang="en-JM" sz="1100" dirty="0">
              <a:solidFill>
                <a:srgbClr val="404040"/>
              </a:solidFill>
              <a:latin typeface="Source Sans Pro Light"/>
            </a:endParaRPr>
          </a:p>
        </p:txBody>
      </p:sp>
      <p:sp>
        <p:nvSpPr>
          <p:cNvPr id="37" name="Text Placeholder 5"/>
          <p:cNvSpPr txBox="1">
            <a:spLocks/>
          </p:cNvSpPr>
          <p:nvPr/>
        </p:nvSpPr>
        <p:spPr>
          <a:xfrm>
            <a:off x="2667000" y="2724150"/>
            <a:ext cx="1143000" cy="304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800" dirty="0" smtClean="0">
                <a:solidFill>
                  <a:srgbClr val="136DEE"/>
                </a:solidFill>
                <a:latin typeface="Source Sans Pro Light"/>
              </a:rPr>
              <a:t>Key Step 2</a:t>
            </a:r>
            <a:endParaRPr lang="en-JM" sz="1800" dirty="0">
              <a:solidFill>
                <a:srgbClr val="136DEE"/>
              </a:solidFill>
              <a:latin typeface="Source Sans Pro Light"/>
            </a:endParaRPr>
          </a:p>
        </p:txBody>
      </p:sp>
      <p:sp>
        <p:nvSpPr>
          <p:cNvPr id="40" name="Text Placeholder 5"/>
          <p:cNvSpPr txBox="1">
            <a:spLocks/>
          </p:cNvSpPr>
          <p:nvPr/>
        </p:nvSpPr>
        <p:spPr>
          <a:xfrm>
            <a:off x="2438400" y="3943350"/>
            <a:ext cx="1371600" cy="304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800" dirty="0" smtClean="0">
                <a:solidFill>
                  <a:srgbClr val="136DEE"/>
                </a:solidFill>
                <a:latin typeface="Source Sans Pro Light"/>
              </a:rPr>
              <a:t>Key Step 4</a:t>
            </a:r>
            <a:endParaRPr lang="en-JM" sz="1800" dirty="0">
              <a:solidFill>
                <a:srgbClr val="136DEE"/>
              </a:solidFill>
              <a:latin typeface="Source Sans Pro Light"/>
            </a:endParaRPr>
          </a:p>
        </p:txBody>
      </p:sp>
      <p:sp>
        <p:nvSpPr>
          <p:cNvPr id="41" name="Text Placeholder 5"/>
          <p:cNvSpPr txBox="1">
            <a:spLocks/>
          </p:cNvSpPr>
          <p:nvPr/>
        </p:nvSpPr>
        <p:spPr>
          <a:xfrm>
            <a:off x="2514600" y="3333750"/>
            <a:ext cx="1295400" cy="304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JM" sz="1800" dirty="0" smtClean="0">
                <a:solidFill>
                  <a:srgbClr val="136DEE"/>
                </a:solidFill>
                <a:latin typeface="Source Sans Pro Light"/>
              </a:rPr>
              <a:t>Key Step 3</a:t>
            </a:r>
            <a:endParaRPr lang="en-JM" sz="1800" dirty="0">
              <a:solidFill>
                <a:srgbClr val="136DEE"/>
              </a:solidFill>
              <a:latin typeface="Source Sans Pro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962400" y="2800350"/>
            <a:ext cx="72000" cy="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rgbClr val="136DE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24C53"/>
              </a:solidFill>
              <a:latin typeface="Source Sans Pro Light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2133600" y="2266950"/>
            <a:ext cx="4572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le 1"/>
          <p:cNvSpPr txBox="1">
            <a:spLocks/>
          </p:cNvSpPr>
          <p:nvPr/>
        </p:nvSpPr>
        <p:spPr>
          <a:xfrm>
            <a:off x="762000" y="3257550"/>
            <a:ext cx="1524000" cy="762000"/>
          </a:xfrm>
          <a:prstGeom prst="rect">
            <a:avLst/>
          </a:prstGeom>
          <a:solidFill>
            <a:srgbClr val="139996"/>
          </a:solidFill>
          <a:ln w="3175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r>
              <a:rPr lang="en-JM" sz="1100" b="1" dirty="0" smtClean="0">
                <a:solidFill>
                  <a:schemeClr val="bg1"/>
                </a:solidFill>
                <a:latin typeface="Source Sans Pro Light"/>
                <a:ea typeface="Source Sans Pro Light"/>
                <a:cs typeface="Source Sans Pro Light"/>
              </a:rPr>
              <a:t>Anecdote</a:t>
            </a:r>
          </a:p>
          <a:p>
            <a:pPr>
              <a:spcBef>
                <a:spcPts val="0"/>
              </a:spcBef>
            </a:pPr>
            <a:r>
              <a:rPr lang="en-JM" sz="900" dirty="0">
                <a:solidFill>
                  <a:schemeClr val="bg1"/>
                </a:solidFill>
                <a:latin typeface="Source Sans Pro Light"/>
              </a:rPr>
              <a:t>Lorem ipsum dolor sit amet, consectetur lorem ipsum 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6172200" y="3562350"/>
            <a:ext cx="762000" cy="0"/>
          </a:xfrm>
          <a:prstGeom prst="line">
            <a:avLst/>
          </a:prstGeom>
          <a:ln w="9525" cmpd="sng">
            <a:solidFill>
              <a:srgbClr val="40404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>
            <a:spLocks/>
          </p:cNvSpPr>
          <p:nvPr/>
        </p:nvSpPr>
        <p:spPr>
          <a:xfrm>
            <a:off x="6553200" y="2343150"/>
            <a:ext cx="1524000" cy="762000"/>
          </a:xfrm>
          <a:prstGeom prst="rect">
            <a:avLst/>
          </a:prstGeom>
          <a:solidFill>
            <a:srgbClr val="136DEE"/>
          </a:solidFill>
          <a:ln w="3175" cmpd="sng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itchFamily="34" charset="0"/>
                <a:ea typeface="Open Sans Extrabold" pitchFamily="34" charset="0"/>
                <a:cs typeface="Franklin Gothic Book" pitchFamily="34" charset="0"/>
              </a:defRPr>
            </a:lvl1pPr>
          </a:lstStyle>
          <a:p>
            <a:r>
              <a:rPr lang="en-JM" sz="1100" b="1" dirty="0" smtClean="0">
                <a:solidFill>
                  <a:schemeClr val="bg1"/>
                </a:solidFill>
                <a:latin typeface="Source Sans Pro Light"/>
                <a:ea typeface="Source Sans Pro Light"/>
                <a:cs typeface="Source Sans Pro Light"/>
              </a:rPr>
              <a:t>Anecdote</a:t>
            </a:r>
          </a:p>
          <a:p>
            <a:pPr>
              <a:spcBef>
                <a:spcPts val="0"/>
              </a:spcBef>
            </a:pPr>
            <a:r>
              <a:rPr lang="en-JM" sz="900" dirty="0">
                <a:solidFill>
                  <a:schemeClr val="bg1"/>
                </a:solidFill>
                <a:latin typeface="Source Sans Pro Light"/>
              </a:rPr>
              <a:t>Lorem ipsum dolor sit amet, consectetur lorem ipsum </a:t>
            </a: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3962400" y="3409950"/>
            <a:ext cx="72000" cy="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rgbClr val="136DE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24C53"/>
              </a:solidFill>
              <a:latin typeface="Source Sans Pro Light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447800" y="2038350"/>
            <a:ext cx="541800" cy="541800"/>
          </a:xfrm>
          <a:prstGeom prst="ellipse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16" y="2156850"/>
            <a:ext cx="390769" cy="304800"/>
          </a:xfrm>
          <a:prstGeom prst="rect">
            <a:avLst/>
          </a:prstGeom>
        </p:spPr>
      </p:pic>
      <p:sp>
        <p:nvSpPr>
          <p:cNvPr id="23" name="Oval 22"/>
          <p:cNvSpPr>
            <a:spLocks noChangeAspect="1"/>
          </p:cNvSpPr>
          <p:nvPr/>
        </p:nvSpPr>
        <p:spPr>
          <a:xfrm>
            <a:off x="7086600" y="3409950"/>
            <a:ext cx="541800" cy="541800"/>
          </a:xfrm>
          <a:prstGeom prst="ellipse">
            <a:avLst/>
          </a:prstGeom>
          <a:solidFill>
            <a:srgbClr val="136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6" y="3528450"/>
            <a:ext cx="390769" cy="304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What happened when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b="0" dirty="0" smtClean="0"/>
              <a:t>CHARTS &amp; ANALYSIS</a:t>
            </a:r>
            <a:endParaRPr lang="en-US" b="0" dirty="0"/>
          </a:p>
        </p:txBody>
      </p: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497706936"/>
              </p:ext>
            </p:extLst>
          </p:nvPr>
        </p:nvGraphicFramePr>
        <p:xfrm>
          <a:off x="533400" y="1809750"/>
          <a:ext cx="5257800" cy="2774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Text Placeholder 5"/>
          <p:cNvSpPr txBox="1">
            <a:spLocks/>
          </p:cNvSpPr>
          <p:nvPr/>
        </p:nvSpPr>
        <p:spPr>
          <a:xfrm>
            <a:off x="6096000" y="4095750"/>
            <a:ext cx="1676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200" dirty="0" smtClean="0">
                <a:solidFill>
                  <a:srgbClr val="136DEE"/>
                </a:solidFill>
                <a:latin typeface="Source Sans Pro Light"/>
                <a:cs typeface="Source Sans Pro Light"/>
              </a:rPr>
              <a:t>Point 4</a:t>
            </a:r>
            <a:endParaRPr lang="en-JM" sz="1200" dirty="0">
              <a:solidFill>
                <a:srgbClr val="136DEE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39" name="Text Placeholder 5"/>
          <p:cNvSpPr txBox="1">
            <a:spLocks/>
          </p:cNvSpPr>
          <p:nvPr/>
        </p:nvSpPr>
        <p:spPr>
          <a:xfrm>
            <a:off x="6096000" y="3409950"/>
            <a:ext cx="1676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2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Point 3</a:t>
            </a:r>
            <a:endParaRPr lang="en-JM" sz="1200" dirty="0">
              <a:solidFill>
                <a:srgbClr val="404040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40" name="Text Placeholder 5"/>
          <p:cNvSpPr txBox="1">
            <a:spLocks/>
          </p:cNvSpPr>
          <p:nvPr/>
        </p:nvSpPr>
        <p:spPr>
          <a:xfrm>
            <a:off x="6096000" y="2800350"/>
            <a:ext cx="1676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200" dirty="0" smtClean="0">
                <a:solidFill>
                  <a:srgbClr val="136DEE"/>
                </a:solidFill>
                <a:latin typeface="Source Sans Pro Light"/>
                <a:cs typeface="Source Sans Pro Light"/>
              </a:rPr>
              <a:t>Point 2</a:t>
            </a:r>
            <a:endParaRPr lang="en-JM" sz="1200" dirty="0">
              <a:solidFill>
                <a:srgbClr val="136DEE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41" name="Text Placeholder 5"/>
          <p:cNvSpPr txBox="1">
            <a:spLocks/>
          </p:cNvSpPr>
          <p:nvPr/>
        </p:nvSpPr>
        <p:spPr>
          <a:xfrm>
            <a:off x="6096000" y="2190750"/>
            <a:ext cx="1676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200" dirty="0" smtClean="0">
                <a:solidFill>
                  <a:srgbClr val="404040"/>
                </a:solidFill>
                <a:latin typeface="Source Sans Pro Light"/>
                <a:cs typeface="Source Sans Pro Light"/>
              </a:rPr>
              <a:t>Point 1</a:t>
            </a:r>
            <a:endParaRPr lang="en-JM" sz="1200" dirty="0">
              <a:solidFill>
                <a:srgbClr val="404040"/>
              </a:solidFill>
              <a:latin typeface="Source Sans Pro Light"/>
              <a:cs typeface="Source Sans Pro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33800" y="2343150"/>
            <a:ext cx="0" cy="198120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752600" y="2343150"/>
            <a:ext cx="541320" cy="517082"/>
          </a:xfrm>
          <a:prstGeom prst="roundRect">
            <a:avLst>
              <a:gd name="adj" fmla="val 50000"/>
            </a:avLst>
          </a:prstGeom>
          <a:solidFill>
            <a:srgbClr val="40404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100" dirty="0">
              <a:ln>
                <a:solidFill>
                  <a:srgbClr val="0000FF"/>
                </a:solidFill>
              </a:ln>
              <a:latin typeface="Source Sans Pro Light"/>
              <a:cs typeface="Source Sans Pro Light"/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1937535" y="2487391"/>
            <a:ext cx="171450" cy="228600"/>
          </a:xfrm>
          <a:prstGeom prst="up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/>
            </a:endParaRPr>
          </a:p>
        </p:txBody>
      </p:sp>
      <p:sp>
        <p:nvSpPr>
          <p:cNvPr id="53" name="Text Placeholder 5"/>
          <p:cNvSpPr txBox="1">
            <a:spLocks/>
          </p:cNvSpPr>
          <p:nvPr/>
        </p:nvSpPr>
        <p:spPr>
          <a:xfrm>
            <a:off x="6096000" y="1581150"/>
            <a:ext cx="25146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600" dirty="0" smtClean="0">
                <a:solidFill>
                  <a:srgbClr val="136DEE"/>
                </a:solidFill>
                <a:latin typeface="Source Sans Pro Light"/>
                <a:cs typeface="Source Sans Pro Light"/>
              </a:rPr>
              <a:t>Key Points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72200" y="2724150"/>
            <a:ext cx="1905000" cy="0"/>
          </a:xfrm>
          <a:prstGeom prst="line">
            <a:avLst/>
          </a:prstGeom>
          <a:ln w="9525" cmpd="sng">
            <a:solidFill>
              <a:srgbClr val="B4BE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172200" y="3409950"/>
            <a:ext cx="1905000" cy="0"/>
          </a:xfrm>
          <a:prstGeom prst="line">
            <a:avLst/>
          </a:prstGeom>
          <a:ln w="9525" cmpd="sng">
            <a:solidFill>
              <a:srgbClr val="B4BE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72200" y="4019550"/>
            <a:ext cx="1905000" cy="0"/>
          </a:xfrm>
          <a:prstGeom prst="line">
            <a:avLst/>
          </a:prstGeom>
          <a:ln w="9525" cmpd="sng">
            <a:solidFill>
              <a:srgbClr val="B4BE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Visualizing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48200" y="2190750"/>
            <a:ext cx="3581400" cy="609600"/>
          </a:xfrm>
          <a:prstGeom prst="rect">
            <a:avLst/>
          </a:prstGeom>
          <a:solidFill>
            <a:srgbClr val="139996"/>
          </a:solidFill>
          <a:ln>
            <a:noFill/>
          </a:ln>
          <a:effectLst>
            <a:outerShdw blurRad="47625" sx="89000" sy="89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7"/>
          </p:nvPr>
        </p:nvSpPr>
        <p:spPr>
          <a:xfrm>
            <a:off x="989964" y="17875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Lorem Pellentesque ullamcorper et vehicula sequat. Integer lorem </a:t>
            </a:r>
            <a:r>
              <a:rPr lang="en-JM" dirty="0" smtClean="0"/>
              <a:t>ipsum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8"/>
          </p:nvPr>
        </p:nvSpPr>
        <p:spPr>
          <a:xfrm>
            <a:off x="990282" y="23209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Elementum lorem sed molestie. </a:t>
            </a:r>
            <a:r>
              <a:rPr lang="en-JM" dirty="0" smtClean="0"/>
              <a:t>Lorem ipsum Pellentesque </a:t>
            </a:r>
            <a:r>
              <a:rPr lang="en-JM" dirty="0"/>
              <a:t>ullamcorpe lorem </a:t>
            </a:r>
            <a:r>
              <a:rPr lang="en-JM" dirty="0" smtClean="0"/>
              <a:t>ipsum</a:t>
            </a:r>
            <a:endParaRPr lang="en-JM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990600" y="29305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Ullamcorper et vehicula sequat. Integer quis augue neque. Sed lorem ipsum </a:t>
            </a:r>
            <a:r>
              <a:rPr lang="en-JM" dirty="0" smtClean="0"/>
              <a:t>dolor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50"/>
          </p:nvPr>
        </p:nvSpPr>
        <p:spPr>
          <a:xfrm>
            <a:off x="990600" y="34639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Elementum lorem sed molestie. Lorem ipsum Pellentesque ullamcorpe lorem </a:t>
            </a:r>
            <a:r>
              <a:rPr lang="en-JM" dirty="0" smtClean="0"/>
              <a:t>ipsum</a:t>
            </a:r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51"/>
          </p:nvPr>
        </p:nvSpPr>
        <p:spPr>
          <a:xfrm>
            <a:off x="990600" y="39973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Ullamcorper et vehicula sequat. Integer quis augue neque. Sed lorem ipsum </a:t>
            </a:r>
            <a:r>
              <a:rPr lang="en-JM" dirty="0" smtClean="0"/>
              <a:t>dolor</a:t>
            </a:r>
            <a:endParaRPr lang="en-JM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0"/>
          </p:nvPr>
        </p:nvSpPr>
        <p:spPr>
          <a:xfrm>
            <a:off x="5181282" y="17875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Elementum lorem sed molestie. Lorem ipsum Pellentesque ullamcorpe lorem </a:t>
            </a:r>
            <a:r>
              <a:rPr lang="en-JM" dirty="0" smtClean="0"/>
              <a:t>ipsum</a:t>
            </a:r>
            <a:endParaRPr lang="en-JM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5181600" y="2320925"/>
            <a:ext cx="29718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>
                <a:solidFill>
                  <a:schemeClr val="bg1"/>
                </a:solidFill>
              </a:rPr>
              <a:t>Ullamcorper et vehicula sequat. Integer quis augue neque. Sed lorem ipsum </a:t>
            </a:r>
            <a:r>
              <a:rPr lang="en-JM" dirty="0" smtClean="0">
                <a:solidFill>
                  <a:schemeClr val="bg1"/>
                </a:solidFill>
              </a:rPr>
              <a:t>dolor</a:t>
            </a:r>
            <a:endParaRPr lang="en-JM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2"/>
          </p:nvPr>
        </p:nvSpPr>
        <p:spPr>
          <a:xfrm>
            <a:off x="5181600" y="29305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Lorem Pellentesque ullamcorper et vehicula sequat. Integer lorem </a:t>
            </a:r>
            <a:r>
              <a:rPr lang="en-JM" dirty="0" smtClean="0"/>
              <a:t>ipsum</a:t>
            </a:r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3"/>
          </p:nvPr>
        </p:nvSpPr>
        <p:spPr>
          <a:xfrm>
            <a:off x="5181600" y="34639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Ullamcorper et vehicula sequat. Integer quis augue neque. Sed lorem ipsum </a:t>
            </a:r>
            <a:r>
              <a:rPr lang="en-JM" dirty="0" smtClean="0"/>
              <a:t>dolor</a:t>
            </a:r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64"/>
          </p:nvPr>
        </p:nvSpPr>
        <p:spPr>
          <a:xfrm>
            <a:off x="5181600" y="3997325"/>
            <a:ext cx="3048000" cy="403225"/>
          </a:xfrm>
        </p:spPr>
        <p:txBody>
          <a:bodyPr>
            <a:normAutofit fontScale="92500" lnSpcReduction="10000"/>
          </a:bodyPr>
          <a:lstStyle/>
          <a:p>
            <a:r>
              <a:rPr lang="en-JM" dirty="0"/>
              <a:t>Elementum lorem sed molestie. Lorem ipsum Pellentesque ullamcorpe lorem </a:t>
            </a:r>
            <a:r>
              <a:rPr lang="en-JM" dirty="0" smtClean="0"/>
              <a:t>ipsum</a:t>
            </a:r>
            <a:endParaRPr lang="en-JM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b="0" dirty="0" smtClean="0"/>
              <a:t>PROCEDURE OR PROCESS</a:t>
            </a:r>
            <a:endParaRPr lang="en-US" b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JM" b="0" dirty="0" smtClean="0">
                <a:solidFill>
                  <a:srgbClr val="424C53"/>
                </a:solidFill>
              </a:rPr>
              <a:t>The steps we followed</a:t>
            </a:r>
            <a:endParaRPr lang="en-US" b="0" dirty="0">
              <a:solidFill>
                <a:srgbClr val="424C53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200" y="179064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01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" y="234315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02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200" y="295275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03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350526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04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7200" y="401955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05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48200" y="177153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06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48200" y="232404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chemeClr val="bg1"/>
                </a:solidFill>
                <a:latin typeface="Source Sans Pro Light"/>
                <a:ea typeface="Source Sans Pro Light"/>
                <a:cs typeface="Source Sans Pro Light"/>
              </a:rPr>
              <a:t>07</a:t>
            </a:r>
            <a:endParaRPr lang="en-JM" sz="2000" b="1" dirty="0">
              <a:solidFill>
                <a:schemeClr val="bg1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293364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08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48200" y="348615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09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48200" y="400044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JM" sz="2000" b="1" dirty="0" smtClean="0">
                <a:solidFill>
                  <a:srgbClr val="136DEE"/>
                </a:solidFill>
                <a:latin typeface="Source Sans Pro Light"/>
                <a:ea typeface="Source Sans Pro Light"/>
                <a:cs typeface="Source Sans Pro Light"/>
              </a:rPr>
              <a:t>10</a:t>
            </a:r>
            <a:endParaRPr lang="en-JM" sz="2000" b="1" dirty="0">
              <a:solidFill>
                <a:srgbClr val="136DEE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13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54834</TotalTime>
  <Words>972</Words>
  <Application>Microsoft Macintosh PowerPoint</Application>
  <PresentationFormat>On-screen Show (16:9)</PresentationFormat>
  <Paragraphs>172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Calibri</vt:lpstr>
      <vt:lpstr>Courier New</vt:lpstr>
      <vt:lpstr>Franklin Gothic Book</vt:lpstr>
      <vt:lpstr>Franklin Gothic Medium</vt:lpstr>
      <vt:lpstr>Futura LT Book</vt:lpstr>
      <vt:lpstr>Mission Gothic Regular</vt:lpstr>
      <vt:lpstr>Open Sans</vt:lpstr>
      <vt:lpstr>Open Sans Extrabold</vt:lpstr>
      <vt:lpstr>Sketch Rockwell</vt:lpstr>
      <vt:lpstr>Source Sans Pro</vt:lpstr>
      <vt:lpstr>Source Sans Pro Light</vt:lpstr>
      <vt:lpstr>Arial</vt:lpstr>
      <vt:lpstr>Office Theme</vt:lpstr>
      <vt:lpstr>PowerPoint Presentation</vt:lpstr>
      <vt:lpstr>PowerPoint Presentation</vt:lpstr>
      <vt:lpstr>ISR &amp; INESC-ID</vt:lpstr>
      <vt:lpstr>MOTIVATION</vt:lpstr>
      <vt:lpstr>HYPOTHESIS</vt:lpstr>
      <vt:lpstr>PROBLEMS AND METHODS</vt:lpstr>
      <vt:lpstr>A TIMELINE OF THE RESEARCH PROJECT</vt:lpstr>
      <vt:lpstr>CHARTS &amp; ANALYSIS</vt:lpstr>
      <vt:lpstr>PROCEDURE OR PROCESS</vt:lpstr>
      <vt:lpstr>PowerPoint Presentation</vt:lpstr>
      <vt:lpstr>RESULTS COMPARISON</vt:lpstr>
      <vt:lpstr>SOME IMPORTANT NUMBERS</vt:lpstr>
      <vt:lpstr>FIGURE FROM MULTIPLE GRAPHS/COMPARISON</vt:lpstr>
      <vt:lpstr>PowerPoint Presentation</vt:lpstr>
      <vt:lpstr>CONCLUSIONS</vt:lpstr>
      <vt:lpstr>CONCLUSIONS ALTERNATE</vt:lpstr>
      <vt:lpstr>FUTURE RESEARCH</vt:lpstr>
      <vt:lpstr>PowerPoint Presentation</vt:lpstr>
    </vt:vector>
  </TitlesOfParts>
  <Company>LIME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Francisco Maria Galamba Ferrari Calisto</cp:lastModifiedBy>
  <cp:revision>821</cp:revision>
  <dcterms:created xsi:type="dcterms:W3CDTF">2013-04-14T18:18:29Z</dcterms:created>
  <dcterms:modified xsi:type="dcterms:W3CDTF">2017-08-17T17:01:39Z</dcterms:modified>
</cp:coreProperties>
</file>